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  <p:sldMasterId id="2147483672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252" y="14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704859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0" name="Shape 4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9" name="Shape 46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Shape 5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08" name="Shape 5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3" name="Shape 5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Shape 5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80" name="Shape 5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Shape 5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87" name="Shape 58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hape 5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4" name="Shape 5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Shape 6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01" name="Shape 6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Shape 6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08" name="Shape 6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Shape 6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83" name="Shape 6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Shape 7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3" name="Shape 7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Shape 8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2" name="Shape 8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Shape 9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14" name="Shape 9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Shape 9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21" name="Shape 9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Shape 9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28" name="Shape 92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4" name="Shape 3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1" name="Shape 3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8" name="Shape 31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3" name="Shape 3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 rot="5400000">
            <a:off x="4829174" y="2238375"/>
            <a:ext cx="6553200" cy="207644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 rot="5400000">
            <a:off x="600074" y="238125"/>
            <a:ext cx="6553200" cy="60769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 rot="5400000">
            <a:off x="2324100" y="-114299"/>
            <a:ext cx="5181600" cy="815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838200" y="1371600"/>
            <a:ext cx="4000500" cy="51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2"/>
          </p:nvPr>
        </p:nvSpPr>
        <p:spPr>
          <a:xfrm>
            <a:off x="4991100" y="1371600"/>
            <a:ext cx="4000500" cy="51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838200" y="1371600"/>
            <a:ext cx="8153399" cy="51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ctrTitle"/>
          </p:nvPr>
        </p:nvSpPr>
        <p:spPr>
          <a:xfrm>
            <a:off x="2590800" y="2130425"/>
            <a:ext cx="6096000" cy="3584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ubTitle" idx="1"/>
          </p:nvPr>
        </p:nvSpPr>
        <p:spPr>
          <a:xfrm>
            <a:off x="4572000" y="-152400"/>
            <a:ext cx="5181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1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8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0" y="0"/>
            <a:ext cx="8493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838200" y="1371600"/>
            <a:ext cx="8153399" cy="51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152400" y="6534150"/>
            <a:ext cx="685799" cy="323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04800" y="-228600"/>
            <a:ext cx="9753599" cy="731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/>
          <p:nvPr/>
        </p:nvSpPr>
        <p:spPr>
          <a:xfrm>
            <a:off x="19050" y="6546850"/>
            <a:ext cx="1812924" cy="273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"/>
              <a:buNone/>
            </a:pPr>
            <a:r>
              <a:rPr lang="en-US" sz="1200" b="1" i="1" u="none" strike="noStrike" cap="none" baseline="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McGraw-Hill/Irwin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3527425" y="6565900"/>
            <a:ext cx="5730875" cy="273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"/>
              <a:buNone/>
            </a:pPr>
            <a:r>
              <a:rPr lang="en-US" sz="1200" b="1" i="1" u="none" strike="noStrike" cap="none" baseline="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        Copyright © 2009 by The McGraw-Hill Companies, Inc. All rights reserved.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838200" y="1371600"/>
            <a:ext cx="8153399" cy="51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/>
        </p:nvSpPr>
        <p:spPr>
          <a:xfrm>
            <a:off x="2498725" y="2935286"/>
            <a:ext cx="5807075" cy="1601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5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Consumer Behavior 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4267200" y="0"/>
            <a:ext cx="4876799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7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Chapter 7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 txBox="1"/>
          <p:nvPr/>
        </p:nvSpPr>
        <p:spPr>
          <a:xfrm>
            <a:off x="1730375" y="1817686"/>
            <a:ext cx="7119936" cy="2101849"/>
          </a:xfrm>
          <a:prstGeom prst="rect">
            <a:avLst/>
          </a:prstGeom>
          <a:solidFill>
            <a:srgbClr val="CCFFCC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Shape 396"/>
          <p:cNvSpPr txBox="1">
            <a:spLocks noGrp="1"/>
          </p:cNvSpPr>
          <p:nvPr>
            <p:ph type="title"/>
          </p:nvPr>
        </p:nvSpPr>
        <p:spPr>
          <a:xfrm>
            <a:off x="844550" y="0"/>
            <a:ext cx="8299449" cy="10414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Numerical Example</a:t>
            </a:r>
          </a:p>
        </p:txBody>
      </p:sp>
      <p:sp>
        <p:nvSpPr>
          <p:cNvPr id="397" name="Shape 397"/>
          <p:cNvSpPr txBox="1"/>
          <p:nvPr/>
        </p:nvSpPr>
        <p:spPr>
          <a:xfrm>
            <a:off x="1552575" y="974725"/>
            <a:ext cx="7237411" cy="8080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Combinations of apples and oranges obtainable with an income of $10</a:t>
            </a:r>
          </a:p>
        </p:txBody>
      </p:sp>
      <p:sp>
        <p:nvSpPr>
          <p:cNvPr id="398" name="Shape 398"/>
          <p:cNvSpPr txBox="1"/>
          <p:nvPr/>
        </p:nvSpPr>
        <p:spPr>
          <a:xfrm>
            <a:off x="1884361" y="3121025"/>
            <a:ext cx="104774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(1)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Unit of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</a:t>
            </a:r>
          </a:p>
        </p:txBody>
      </p:sp>
      <p:grpSp>
        <p:nvGrpSpPr>
          <p:cNvPr id="399" name="Shape 399"/>
          <p:cNvGrpSpPr/>
          <p:nvPr/>
        </p:nvGrpSpPr>
        <p:grpSpPr>
          <a:xfrm>
            <a:off x="3298825" y="2887661"/>
            <a:ext cx="4062412" cy="1025525"/>
            <a:chOff x="3298825" y="2887661"/>
            <a:chExt cx="4062412" cy="1025525"/>
          </a:xfrm>
        </p:grpSpPr>
        <p:sp>
          <p:nvSpPr>
            <p:cNvPr id="400" name="Shape 400"/>
            <p:cNvSpPr txBox="1"/>
            <p:nvPr/>
          </p:nvSpPr>
          <p:spPr>
            <a:xfrm>
              <a:off x="3298825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  <p:sp>
          <p:nvSpPr>
            <p:cNvPr id="401" name="Shape 401"/>
            <p:cNvSpPr txBox="1"/>
            <p:nvPr/>
          </p:nvSpPr>
          <p:spPr>
            <a:xfrm>
              <a:off x="6237287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</p:grpSp>
      <p:grpSp>
        <p:nvGrpSpPr>
          <p:cNvPr id="402" name="Shape 402"/>
          <p:cNvGrpSpPr/>
          <p:nvPr/>
        </p:nvGrpSpPr>
        <p:grpSpPr>
          <a:xfrm>
            <a:off x="4533900" y="2654300"/>
            <a:ext cx="4252911" cy="1258887"/>
            <a:chOff x="4533900" y="2654300"/>
            <a:chExt cx="4252911" cy="1258887"/>
          </a:xfrm>
        </p:grpSpPr>
        <p:sp>
          <p:nvSpPr>
            <p:cNvPr id="403" name="Shape 403"/>
            <p:cNvSpPr txBox="1"/>
            <p:nvPr/>
          </p:nvSpPr>
          <p:spPr>
            <a:xfrm>
              <a:off x="4533900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  <p:sp>
          <p:nvSpPr>
            <p:cNvPr id="404" name="Shape 404"/>
            <p:cNvSpPr txBox="1"/>
            <p:nvPr/>
          </p:nvSpPr>
          <p:spPr>
            <a:xfrm>
              <a:off x="7472361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</p:grpSp>
      <p:grpSp>
        <p:nvGrpSpPr>
          <p:cNvPr id="405" name="Shape 405"/>
          <p:cNvGrpSpPr/>
          <p:nvPr/>
        </p:nvGrpSpPr>
        <p:grpSpPr>
          <a:xfrm>
            <a:off x="3243261" y="1854200"/>
            <a:ext cx="2613025" cy="804861"/>
            <a:chOff x="3243261" y="1854200"/>
            <a:chExt cx="2613025" cy="804861"/>
          </a:xfrm>
        </p:grpSpPr>
        <p:sp>
          <p:nvSpPr>
            <p:cNvPr id="406" name="Shape 406"/>
            <p:cNvSpPr txBox="1"/>
            <p:nvPr/>
          </p:nvSpPr>
          <p:spPr>
            <a:xfrm>
              <a:off x="3505200" y="1854200"/>
              <a:ext cx="2125662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(2)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Apple (product 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Price = $1</a:t>
              </a:r>
            </a:p>
          </p:txBody>
        </p:sp>
        <p:cxnSp>
          <p:nvCxnSpPr>
            <p:cNvPr id="407" name="Shape 407"/>
            <p:cNvCxnSpPr/>
            <p:nvPr/>
          </p:nvCxnSpPr>
          <p:spPr>
            <a:xfrm>
              <a:off x="3243261" y="2654300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99003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08" name="Shape 408"/>
          <p:cNvGrpSpPr/>
          <p:nvPr/>
        </p:nvGrpSpPr>
        <p:grpSpPr>
          <a:xfrm>
            <a:off x="6184900" y="1851025"/>
            <a:ext cx="2613025" cy="804861"/>
            <a:chOff x="6184900" y="1851025"/>
            <a:chExt cx="2613025" cy="804861"/>
          </a:xfrm>
        </p:grpSpPr>
        <p:sp>
          <p:nvSpPr>
            <p:cNvPr id="409" name="Shape 409"/>
            <p:cNvSpPr txBox="1"/>
            <p:nvPr/>
          </p:nvSpPr>
          <p:spPr>
            <a:xfrm>
              <a:off x="6459537" y="1851025"/>
              <a:ext cx="2300286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(3)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Orange (product 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Price = $2</a:t>
              </a:r>
            </a:p>
          </p:txBody>
        </p:sp>
        <p:cxnSp>
          <p:nvCxnSpPr>
            <p:cNvPr id="410" name="Shape 410"/>
            <p:cNvCxnSpPr/>
            <p:nvPr/>
          </p:nvCxnSpPr>
          <p:spPr>
            <a:xfrm>
              <a:off x="6184900" y="2651125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669900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11" name="Shape 411"/>
          <p:cNvGrpSpPr/>
          <p:nvPr/>
        </p:nvGrpSpPr>
        <p:grpSpPr>
          <a:xfrm>
            <a:off x="1843086" y="3898900"/>
            <a:ext cx="5189538" cy="2759075"/>
            <a:chOff x="1843086" y="3898900"/>
            <a:chExt cx="5189538" cy="2759075"/>
          </a:xfrm>
        </p:grpSpPr>
        <p:sp>
          <p:nvSpPr>
            <p:cNvPr id="412" name="Shape 412"/>
            <p:cNvSpPr txBox="1"/>
            <p:nvPr/>
          </p:nvSpPr>
          <p:spPr>
            <a:xfrm>
              <a:off x="1843086" y="3898900"/>
              <a:ext cx="1173162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First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Second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Third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Fourth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Fifth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Sixth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Seventh</a:t>
              </a:r>
            </a:p>
          </p:txBody>
        </p:sp>
        <p:sp>
          <p:nvSpPr>
            <p:cNvPr id="413" name="Shape 413"/>
            <p:cNvSpPr txBox="1"/>
            <p:nvPr/>
          </p:nvSpPr>
          <p:spPr>
            <a:xfrm>
              <a:off x="3627437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414" name="Shape 414"/>
            <p:cNvSpPr txBox="1"/>
            <p:nvPr/>
          </p:nvSpPr>
          <p:spPr>
            <a:xfrm>
              <a:off x="6565900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</p:txBody>
        </p:sp>
      </p:grpSp>
      <p:grpSp>
        <p:nvGrpSpPr>
          <p:cNvPr id="415" name="Shape 415"/>
          <p:cNvGrpSpPr/>
          <p:nvPr/>
        </p:nvGrpSpPr>
        <p:grpSpPr>
          <a:xfrm>
            <a:off x="4957762" y="3898900"/>
            <a:ext cx="3405187" cy="2759075"/>
            <a:chOff x="4957762" y="3898900"/>
            <a:chExt cx="3405187" cy="2759075"/>
          </a:xfrm>
        </p:grpSpPr>
        <p:sp>
          <p:nvSpPr>
            <p:cNvPr id="416" name="Shape 416"/>
            <p:cNvSpPr txBox="1"/>
            <p:nvPr/>
          </p:nvSpPr>
          <p:spPr>
            <a:xfrm>
              <a:off x="4957762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417" name="Shape 417"/>
            <p:cNvSpPr txBox="1"/>
            <p:nvPr/>
          </p:nvSpPr>
          <p:spPr>
            <a:xfrm>
              <a:off x="7896225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9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sp>
        <p:nvSpPr>
          <p:cNvPr id="418" name="Shape 418"/>
          <p:cNvSpPr txBox="1"/>
          <p:nvPr/>
        </p:nvSpPr>
        <p:spPr>
          <a:xfrm>
            <a:off x="3429000" y="4692650"/>
            <a:ext cx="2592387" cy="18827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Shape 419"/>
          <p:cNvSpPr txBox="1"/>
          <p:nvPr/>
        </p:nvSpPr>
        <p:spPr>
          <a:xfrm>
            <a:off x="5997575" y="5073650"/>
            <a:ext cx="2754311" cy="15017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Shape 420"/>
          <p:cNvSpPr txBox="1"/>
          <p:nvPr/>
        </p:nvSpPr>
        <p:spPr>
          <a:xfrm>
            <a:off x="1846261" y="5073650"/>
            <a:ext cx="1592262" cy="15017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Shape 421"/>
          <p:cNvSpPr txBox="1"/>
          <p:nvPr/>
        </p:nvSpPr>
        <p:spPr>
          <a:xfrm>
            <a:off x="1841500" y="5210175"/>
            <a:ext cx="7073899" cy="1384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Again, compare per dollar - MU/Price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Buy one more orange  – budget has $3 left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Proceed to next item </a:t>
            </a:r>
          </a:p>
        </p:txBody>
      </p:sp>
      <p:sp>
        <p:nvSpPr>
          <p:cNvPr id="422" name="Shape 422"/>
          <p:cNvSpPr/>
          <p:nvPr/>
        </p:nvSpPr>
        <p:spPr>
          <a:xfrm>
            <a:off x="5002212" y="4292600"/>
            <a:ext cx="500062" cy="500062"/>
          </a:xfrm>
          <a:prstGeom prst="ellipse">
            <a:avLst/>
          </a:prstGeom>
          <a:noFill/>
          <a:ln w="38100" cap="flat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Shape 423"/>
          <p:cNvSpPr/>
          <p:nvPr/>
        </p:nvSpPr>
        <p:spPr>
          <a:xfrm>
            <a:off x="7921625" y="4670425"/>
            <a:ext cx="500062" cy="500062"/>
          </a:xfrm>
          <a:prstGeom prst="ellipse">
            <a:avLst/>
          </a:prstGeom>
          <a:noFill/>
          <a:ln w="38100" cap="flat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4" name="Shape 4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4861" y="4346575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Shape 4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10212" y="3954462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Shape 4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66136" y="4721225"/>
            <a:ext cx="217487" cy="320675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Shape 427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/>
          <p:nvPr/>
        </p:nvSpPr>
        <p:spPr>
          <a:xfrm>
            <a:off x="1730375" y="1817686"/>
            <a:ext cx="7119936" cy="2101849"/>
          </a:xfrm>
          <a:prstGeom prst="rect">
            <a:avLst/>
          </a:prstGeom>
          <a:solidFill>
            <a:srgbClr val="CCFFCC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Shape 433"/>
          <p:cNvSpPr txBox="1">
            <a:spLocks noGrp="1"/>
          </p:cNvSpPr>
          <p:nvPr>
            <p:ph type="title"/>
          </p:nvPr>
        </p:nvSpPr>
        <p:spPr>
          <a:xfrm>
            <a:off x="844550" y="0"/>
            <a:ext cx="8299449" cy="107949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Numerical Example</a:t>
            </a:r>
          </a:p>
        </p:txBody>
      </p:sp>
      <p:sp>
        <p:nvSpPr>
          <p:cNvPr id="434" name="Shape 434"/>
          <p:cNvSpPr txBox="1"/>
          <p:nvPr/>
        </p:nvSpPr>
        <p:spPr>
          <a:xfrm>
            <a:off x="1704975" y="1063625"/>
            <a:ext cx="7237411" cy="782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Combi</a:t>
            </a: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nations of apples and oranges obtainable with an income of $10</a:t>
            </a:r>
          </a:p>
        </p:txBody>
      </p:sp>
      <p:sp>
        <p:nvSpPr>
          <p:cNvPr id="435" name="Shape 435"/>
          <p:cNvSpPr txBox="1"/>
          <p:nvPr/>
        </p:nvSpPr>
        <p:spPr>
          <a:xfrm>
            <a:off x="1884361" y="3121025"/>
            <a:ext cx="104774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(1)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Unit of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</a:t>
            </a:r>
          </a:p>
        </p:txBody>
      </p:sp>
      <p:grpSp>
        <p:nvGrpSpPr>
          <p:cNvPr id="436" name="Shape 436"/>
          <p:cNvGrpSpPr/>
          <p:nvPr/>
        </p:nvGrpSpPr>
        <p:grpSpPr>
          <a:xfrm>
            <a:off x="3298825" y="2887661"/>
            <a:ext cx="4062412" cy="1025525"/>
            <a:chOff x="3298825" y="2887661"/>
            <a:chExt cx="4062412" cy="1025525"/>
          </a:xfrm>
        </p:grpSpPr>
        <p:sp>
          <p:nvSpPr>
            <p:cNvPr id="437" name="Shape 437"/>
            <p:cNvSpPr txBox="1"/>
            <p:nvPr/>
          </p:nvSpPr>
          <p:spPr>
            <a:xfrm>
              <a:off x="3298825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  <p:sp>
          <p:nvSpPr>
            <p:cNvPr id="438" name="Shape 438"/>
            <p:cNvSpPr txBox="1"/>
            <p:nvPr/>
          </p:nvSpPr>
          <p:spPr>
            <a:xfrm>
              <a:off x="6237287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</p:grpSp>
      <p:grpSp>
        <p:nvGrpSpPr>
          <p:cNvPr id="439" name="Shape 439"/>
          <p:cNvGrpSpPr/>
          <p:nvPr/>
        </p:nvGrpSpPr>
        <p:grpSpPr>
          <a:xfrm>
            <a:off x="4533900" y="2654300"/>
            <a:ext cx="4252911" cy="1258887"/>
            <a:chOff x="4533900" y="2654300"/>
            <a:chExt cx="4252911" cy="1258887"/>
          </a:xfrm>
        </p:grpSpPr>
        <p:sp>
          <p:nvSpPr>
            <p:cNvPr id="440" name="Shape 440"/>
            <p:cNvSpPr txBox="1"/>
            <p:nvPr/>
          </p:nvSpPr>
          <p:spPr>
            <a:xfrm>
              <a:off x="4533900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  <p:sp>
          <p:nvSpPr>
            <p:cNvPr id="441" name="Shape 441"/>
            <p:cNvSpPr txBox="1"/>
            <p:nvPr/>
          </p:nvSpPr>
          <p:spPr>
            <a:xfrm>
              <a:off x="7472361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</p:grpSp>
      <p:grpSp>
        <p:nvGrpSpPr>
          <p:cNvPr id="442" name="Shape 442"/>
          <p:cNvGrpSpPr/>
          <p:nvPr/>
        </p:nvGrpSpPr>
        <p:grpSpPr>
          <a:xfrm>
            <a:off x="3243261" y="1854200"/>
            <a:ext cx="2613025" cy="804861"/>
            <a:chOff x="3243261" y="1854200"/>
            <a:chExt cx="2613025" cy="804861"/>
          </a:xfrm>
        </p:grpSpPr>
        <p:sp>
          <p:nvSpPr>
            <p:cNvPr id="443" name="Shape 443"/>
            <p:cNvSpPr txBox="1"/>
            <p:nvPr/>
          </p:nvSpPr>
          <p:spPr>
            <a:xfrm>
              <a:off x="3568700" y="1854200"/>
              <a:ext cx="2125662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(2)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Apple (product 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Price = $1</a:t>
              </a:r>
            </a:p>
          </p:txBody>
        </p:sp>
        <p:cxnSp>
          <p:nvCxnSpPr>
            <p:cNvPr id="444" name="Shape 444"/>
            <p:cNvCxnSpPr/>
            <p:nvPr/>
          </p:nvCxnSpPr>
          <p:spPr>
            <a:xfrm>
              <a:off x="3243261" y="2654300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99003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45" name="Shape 445"/>
          <p:cNvGrpSpPr/>
          <p:nvPr/>
        </p:nvGrpSpPr>
        <p:grpSpPr>
          <a:xfrm>
            <a:off x="6184900" y="1838325"/>
            <a:ext cx="2613025" cy="812800"/>
            <a:chOff x="6184900" y="1838325"/>
            <a:chExt cx="2613025" cy="812800"/>
          </a:xfrm>
        </p:grpSpPr>
        <p:sp>
          <p:nvSpPr>
            <p:cNvPr id="446" name="Shape 446"/>
            <p:cNvSpPr txBox="1"/>
            <p:nvPr/>
          </p:nvSpPr>
          <p:spPr>
            <a:xfrm>
              <a:off x="6319837" y="1838325"/>
              <a:ext cx="2300286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(3)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Orange (product 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Price = $2</a:t>
              </a:r>
            </a:p>
          </p:txBody>
        </p:sp>
        <p:cxnSp>
          <p:nvCxnSpPr>
            <p:cNvPr id="447" name="Shape 447"/>
            <p:cNvCxnSpPr/>
            <p:nvPr/>
          </p:nvCxnSpPr>
          <p:spPr>
            <a:xfrm>
              <a:off x="6184900" y="2651125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669900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48" name="Shape 448"/>
          <p:cNvGrpSpPr/>
          <p:nvPr/>
        </p:nvGrpSpPr>
        <p:grpSpPr>
          <a:xfrm>
            <a:off x="1843086" y="3898900"/>
            <a:ext cx="5189538" cy="2759075"/>
            <a:chOff x="1843086" y="3898900"/>
            <a:chExt cx="5189538" cy="2759075"/>
          </a:xfrm>
        </p:grpSpPr>
        <p:sp>
          <p:nvSpPr>
            <p:cNvPr id="449" name="Shape 449"/>
            <p:cNvSpPr txBox="1"/>
            <p:nvPr/>
          </p:nvSpPr>
          <p:spPr>
            <a:xfrm>
              <a:off x="1843086" y="3898900"/>
              <a:ext cx="1173162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First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Second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Third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Fourth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Fifth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Sixth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Seventh</a:t>
              </a:r>
            </a:p>
          </p:txBody>
        </p:sp>
        <p:sp>
          <p:nvSpPr>
            <p:cNvPr id="450" name="Shape 450"/>
            <p:cNvSpPr txBox="1"/>
            <p:nvPr/>
          </p:nvSpPr>
          <p:spPr>
            <a:xfrm>
              <a:off x="3627437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451" name="Shape 451"/>
            <p:cNvSpPr txBox="1"/>
            <p:nvPr/>
          </p:nvSpPr>
          <p:spPr>
            <a:xfrm>
              <a:off x="6565900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</p:txBody>
        </p:sp>
      </p:grpSp>
      <p:grpSp>
        <p:nvGrpSpPr>
          <p:cNvPr id="452" name="Shape 452"/>
          <p:cNvGrpSpPr/>
          <p:nvPr/>
        </p:nvGrpSpPr>
        <p:grpSpPr>
          <a:xfrm>
            <a:off x="4957762" y="3898900"/>
            <a:ext cx="3405187" cy="2759075"/>
            <a:chOff x="4957762" y="3898900"/>
            <a:chExt cx="3405187" cy="2759075"/>
          </a:xfrm>
        </p:grpSpPr>
        <p:sp>
          <p:nvSpPr>
            <p:cNvPr id="453" name="Shape 453"/>
            <p:cNvSpPr txBox="1"/>
            <p:nvPr/>
          </p:nvSpPr>
          <p:spPr>
            <a:xfrm>
              <a:off x="4957762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454" name="Shape 454"/>
            <p:cNvSpPr txBox="1"/>
            <p:nvPr/>
          </p:nvSpPr>
          <p:spPr>
            <a:xfrm>
              <a:off x="7896225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9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sp>
        <p:nvSpPr>
          <p:cNvPr id="455" name="Shape 455"/>
          <p:cNvSpPr txBox="1"/>
          <p:nvPr/>
        </p:nvSpPr>
        <p:spPr>
          <a:xfrm>
            <a:off x="3429000" y="5053012"/>
            <a:ext cx="2592387" cy="15224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Shape 456"/>
          <p:cNvSpPr txBox="1"/>
          <p:nvPr/>
        </p:nvSpPr>
        <p:spPr>
          <a:xfrm>
            <a:off x="5997575" y="5475287"/>
            <a:ext cx="2754311" cy="11001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Shape 457"/>
          <p:cNvSpPr txBox="1"/>
          <p:nvPr/>
        </p:nvSpPr>
        <p:spPr>
          <a:xfrm>
            <a:off x="1846261" y="5475287"/>
            <a:ext cx="1592262" cy="11001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Shape 458"/>
          <p:cNvSpPr txBox="1"/>
          <p:nvPr/>
        </p:nvSpPr>
        <p:spPr>
          <a:xfrm>
            <a:off x="1841500" y="5632450"/>
            <a:ext cx="6807199" cy="946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Again, compare per dollar - MU/Price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Buy one of each  – budget exhausted</a:t>
            </a:r>
          </a:p>
        </p:txBody>
      </p:sp>
      <p:sp>
        <p:nvSpPr>
          <p:cNvPr id="459" name="Shape 459"/>
          <p:cNvSpPr/>
          <p:nvPr/>
        </p:nvSpPr>
        <p:spPr>
          <a:xfrm>
            <a:off x="5002212" y="4292600"/>
            <a:ext cx="500062" cy="500062"/>
          </a:xfrm>
          <a:prstGeom prst="ellipse">
            <a:avLst/>
          </a:prstGeom>
          <a:noFill/>
          <a:ln w="38100" cap="flat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Shape 460"/>
          <p:cNvSpPr/>
          <p:nvPr/>
        </p:nvSpPr>
        <p:spPr>
          <a:xfrm>
            <a:off x="7943850" y="5037137"/>
            <a:ext cx="500062" cy="500062"/>
          </a:xfrm>
          <a:prstGeom prst="ellipse">
            <a:avLst/>
          </a:prstGeom>
          <a:noFill/>
          <a:ln w="38100" cap="flat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1" name="Shape 4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4861" y="4346575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Shape 4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10212" y="3954462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Shape 4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66136" y="4721225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Shape 4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40375" y="4329112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Shape 4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96300" y="5095875"/>
            <a:ext cx="217487" cy="320675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Shape 466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/>
          <p:nvPr/>
        </p:nvSpPr>
        <p:spPr>
          <a:xfrm>
            <a:off x="1730375" y="1817686"/>
            <a:ext cx="7119936" cy="2101849"/>
          </a:xfrm>
          <a:prstGeom prst="rect">
            <a:avLst/>
          </a:prstGeom>
          <a:solidFill>
            <a:srgbClr val="CCFFCC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Shape 472"/>
          <p:cNvSpPr txBox="1">
            <a:spLocks noGrp="1"/>
          </p:cNvSpPr>
          <p:nvPr>
            <p:ph type="title"/>
          </p:nvPr>
        </p:nvSpPr>
        <p:spPr>
          <a:xfrm>
            <a:off x="844550" y="0"/>
            <a:ext cx="8299449" cy="106679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Numerical Example</a:t>
            </a:r>
          </a:p>
        </p:txBody>
      </p:sp>
      <p:sp>
        <p:nvSpPr>
          <p:cNvPr id="473" name="Shape 473"/>
          <p:cNvSpPr txBox="1"/>
          <p:nvPr/>
        </p:nvSpPr>
        <p:spPr>
          <a:xfrm>
            <a:off x="1539875" y="1012825"/>
            <a:ext cx="7237411" cy="782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Combinations of apples and oranges obtainable with an income of $10</a:t>
            </a:r>
          </a:p>
        </p:txBody>
      </p:sp>
      <p:sp>
        <p:nvSpPr>
          <p:cNvPr id="474" name="Shape 474"/>
          <p:cNvSpPr txBox="1"/>
          <p:nvPr/>
        </p:nvSpPr>
        <p:spPr>
          <a:xfrm>
            <a:off x="1884361" y="3121025"/>
            <a:ext cx="104774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(1)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Unit of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</a:t>
            </a:r>
          </a:p>
        </p:txBody>
      </p:sp>
      <p:grpSp>
        <p:nvGrpSpPr>
          <p:cNvPr id="475" name="Shape 475"/>
          <p:cNvGrpSpPr/>
          <p:nvPr/>
        </p:nvGrpSpPr>
        <p:grpSpPr>
          <a:xfrm>
            <a:off x="3298825" y="2887661"/>
            <a:ext cx="4062412" cy="1025525"/>
            <a:chOff x="3298825" y="2887661"/>
            <a:chExt cx="4062412" cy="1025525"/>
          </a:xfrm>
        </p:grpSpPr>
        <p:sp>
          <p:nvSpPr>
            <p:cNvPr id="476" name="Shape 476"/>
            <p:cNvSpPr txBox="1"/>
            <p:nvPr/>
          </p:nvSpPr>
          <p:spPr>
            <a:xfrm>
              <a:off x="3298825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  <p:sp>
          <p:nvSpPr>
            <p:cNvPr id="477" name="Shape 477"/>
            <p:cNvSpPr txBox="1"/>
            <p:nvPr/>
          </p:nvSpPr>
          <p:spPr>
            <a:xfrm>
              <a:off x="6237287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</p:grpSp>
      <p:grpSp>
        <p:nvGrpSpPr>
          <p:cNvPr id="478" name="Shape 478"/>
          <p:cNvGrpSpPr/>
          <p:nvPr/>
        </p:nvGrpSpPr>
        <p:grpSpPr>
          <a:xfrm>
            <a:off x="4533900" y="2654300"/>
            <a:ext cx="4252911" cy="1258887"/>
            <a:chOff x="4533900" y="2654300"/>
            <a:chExt cx="4252911" cy="1258887"/>
          </a:xfrm>
        </p:grpSpPr>
        <p:sp>
          <p:nvSpPr>
            <p:cNvPr id="479" name="Shape 479"/>
            <p:cNvSpPr txBox="1"/>
            <p:nvPr/>
          </p:nvSpPr>
          <p:spPr>
            <a:xfrm>
              <a:off x="4533900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  <p:sp>
          <p:nvSpPr>
            <p:cNvPr id="480" name="Shape 480"/>
            <p:cNvSpPr txBox="1"/>
            <p:nvPr/>
          </p:nvSpPr>
          <p:spPr>
            <a:xfrm>
              <a:off x="7472361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</p:grpSp>
      <p:grpSp>
        <p:nvGrpSpPr>
          <p:cNvPr id="481" name="Shape 481"/>
          <p:cNvGrpSpPr/>
          <p:nvPr/>
        </p:nvGrpSpPr>
        <p:grpSpPr>
          <a:xfrm>
            <a:off x="3243261" y="1841500"/>
            <a:ext cx="2613025" cy="812800"/>
            <a:chOff x="3243261" y="1841500"/>
            <a:chExt cx="2613025" cy="812800"/>
          </a:xfrm>
        </p:grpSpPr>
        <p:sp>
          <p:nvSpPr>
            <p:cNvPr id="482" name="Shape 482"/>
            <p:cNvSpPr txBox="1"/>
            <p:nvPr/>
          </p:nvSpPr>
          <p:spPr>
            <a:xfrm>
              <a:off x="3517900" y="1841500"/>
              <a:ext cx="2125662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(2)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Apple (product 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Price = $1</a:t>
              </a:r>
            </a:p>
          </p:txBody>
        </p:sp>
        <p:cxnSp>
          <p:nvCxnSpPr>
            <p:cNvPr id="483" name="Shape 483"/>
            <p:cNvCxnSpPr/>
            <p:nvPr/>
          </p:nvCxnSpPr>
          <p:spPr>
            <a:xfrm>
              <a:off x="3243261" y="2654300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99003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84" name="Shape 484"/>
          <p:cNvGrpSpPr/>
          <p:nvPr/>
        </p:nvGrpSpPr>
        <p:grpSpPr>
          <a:xfrm>
            <a:off x="6184900" y="1863725"/>
            <a:ext cx="2613025" cy="804861"/>
            <a:chOff x="6184900" y="1863725"/>
            <a:chExt cx="2613025" cy="804861"/>
          </a:xfrm>
        </p:grpSpPr>
        <p:sp>
          <p:nvSpPr>
            <p:cNvPr id="485" name="Shape 485"/>
            <p:cNvSpPr txBox="1"/>
            <p:nvPr/>
          </p:nvSpPr>
          <p:spPr>
            <a:xfrm>
              <a:off x="6319837" y="1863725"/>
              <a:ext cx="2300286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(3)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Orange (product 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Price = $2</a:t>
              </a:r>
            </a:p>
          </p:txBody>
        </p:sp>
        <p:cxnSp>
          <p:nvCxnSpPr>
            <p:cNvPr id="486" name="Shape 486"/>
            <p:cNvCxnSpPr/>
            <p:nvPr/>
          </p:nvCxnSpPr>
          <p:spPr>
            <a:xfrm>
              <a:off x="6184900" y="2651125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669900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87" name="Shape 487"/>
          <p:cNvGrpSpPr/>
          <p:nvPr/>
        </p:nvGrpSpPr>
        <p:grpSpPr>
          <a:xfrm>
            <a:off x="1843086" y="3898900"/>
            <a:ext cx="5189538" cy="2759075"/>
            <a:chOff x="1843086" y="3898900"/>
            <a:chExt cx="5189538" cy="2759075"/>
          </a:xfrm>
        </p:grpSpPr>
        <p:sp>
          <p:nvSpPr>
            <p:cNvPr id="488" name="Shape 488"/>
            <p:cNvSpPr txBox="1"/>
            <p:nvPr/>
          </p:nvSpPr>
          <p:spPr>
            <a:xfrm>
              <a:off x="1843086" y="3898900"/>
              <a:ext cx="1173162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First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Second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Third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Fourth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Fifth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Sixth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Seventh</a:t>
              </a:r>
            </a:p>
          </p:txBody>
        </p:sp>
        <p:sp>
          <p:nvSpPr>
            <p:cNvPr id="489" name="Shape 489"/>
            <p:cNvSpPr txBox="1"/>
            <p:nvPr/>
          </p:nvSpPr>
          <p:spPr>
            <a:xfrm>
              <a:off x="3627437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490" name="Shape 490"/>
            <p:cNvSpPr txBox="1"/>
            <p:nvPr/>
          </p:nvSpPr>
          <p:spPr>
            <a:xfrm>
              <a:off x="6565900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</p:txBody>
        </p:sp>
      </p:grpSp>
      <p:grpSp>
        <p:nvGrpSpPr>
          <p:cNvPr id="491" name="Shape 491"/>
          <p:cNvGrpSpPr/>
          <p:nvPr/>
        </p:nvGrpSpPr>
        <p:grpSpPr>
          <a:xfrm>
            <a:off x="4957762" y="3898900"/>
            <a:ext cx="3405187" cy="2759075"/>
            <a:chOff x="4957762" y="3898900"/>
            <a:chExt cx="3405187" cy="2759075"/>
          </a:xfrm>
        </p:grpSpPr>
        <p:sp>
          <p:nvSpPr>
            <p:cNvPr id="492" name="Shape 492"/>
            <p:cNvSpPr txBox="1"/>
            <p:nvPr/>
          </p:nvSpPr>
          <p:spPr>
            <a:xfrm>
              <a:off x="4957762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493" name="Shape 493"/>
            <p:cNvSpPr txBox="1"/>
            <p:nvPr/>
          </p:nvSpPr>
          <p:spPr>
            <a:xfrm>
              <a:off x="7896225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9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sp>
        <p:nvSpPr>
          <p:cNvPr id="494" name="Shape 494"/>
          <p:cNvSpPr txBox="1"/>
          <p:nvPr/>
        </p:nvSpPr>
        <p:spPr>
          <a:xfrm>
            <a:off x="3429000" y="5053012"/>
            <a:ext cx="2592387" cy="15224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Shape 495"/>
          <p:cNvSpPr txBox="1"/>
          <p:nvPr/>
        </p:nvSpPr>
        <p:spPr>
          <a:xfrm>
            <a:off x="5997575" y="5475287"/>
            <a:ext cx="2754311" cy="11001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Shape 496"/>
          <p:cNvSpPr txBox="1"/>
          <p:nvPr/>
        </p:nvSpPr>
        <p:spPr>
          <a:xfrm>
            <a:off x="1846261" y="5475287"/>
            <a:ext cx="1592262" cy="11001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Shape 497"/>
          <p:cNvSpPr txBox="1"/>
          <p:nvPr/>
        </p:nvSpPr>
        <p:spPr>
          <a:xfrm>
            <a:off x="1841500" y="5465762"/>
            <a:ext cx="6807199" cy="10779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Final</a:t>
            </a:r>
            <a:r>
              <a:rPr lang="en-US" sz="3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result – at these prices, purchase 2 apples and 4 oranges  </a:t>
            </a:r>
          </a:p>
        </p:txBody>
      </p:sp>
      <p:sp>
        <p:nvSpPr>
          <p:cNvPr id="498" name="Shape 498"/>
          <p:cNvSpPr/>
          <p:nvPr/>
        </p:nvSpPr>
        <p:spPr>
          <a:xfrm>
            <a:off x="5002212" y="4292600"/>
            <a:ext cx="500062" cy="500062"/>
          </a:xfrm>
          <a:prstGeom prst="ellipse">
            <a:avLst/>
          </a:prstGeom>
          <a:noFill/>
          <a:ln w="38100" cap="flat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Shape 499"/>
          <p:cNvSpPr/>
          <p:nvPr/>
        </p:nvSpPr>
        <p:spPr>
          <a:xfrm>
            <a:off x="7943850" y="5037137"/>
            <a:ext cx="500062" cy="500062"/>
          </a:xfrm>
          <a:prstGeom prst="ellipse">
            <a:avLst/>
          </a:prstGeom>
          <a:noFill/>
          <a:ln w="38100" cap="flat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0" name="Shape 5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4861" y="4346575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Shape 5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10212" y="3954462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Shape 5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66136" y="4721225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Shape 5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40375" y="4329112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Shape 5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96300" y="5095875"/>
            <a:ext cx="217487" cy="320675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Shape 505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 txBox="1">
            <a:spLocks noGrp="1"/>
          </p:cNvSpPr>
          <p:nvPr>
            <p:ph type="title"/>
          </p:nvPr>
        </p:nvSpPr>
        <p:spPr>
          <a:xfrm>
            <a:off x="831850" y="0"/>
            <a:ext cx="8312150" cy="11811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Algebraic Generalization</a:t>
            </a:r>
          </a:p>
        </p:txBody>
      </p:sp>
      <p:grpSp>
        <p:nvGrpSpPr>
          <p:cNvPr id="511" name="Shape 511"/>
          <p:cNvGrpSpPr/>
          <p:nvPr/>
        </p:nvGrpSpPr>
        <p:grpSpPr>
          <a:xfrm>
            <a:off x="1911350" y="1646236"/>
            <a:ext cx="3057525" cy="1220788"/>
            <a:chOff x="1911350" y="1846261"/>
            <a:chExt cx="3057525" cy="1220788"/>
          </a:xfrm>
        </p:grpSpPr>
        <p:sp>
          <p:nvSpPr>
            <p:cNvPr id="512" name="Shape 512"/>
            <p:cNvSpPr txBox="1"/>
            <p:nvPr/>
          </p:nvSpPr>
          <p:spPr>
            <a:xfrm>
              <a:off x="1954211" y="1846261"/>
              <a:ext cx="2949575" cy="5238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2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 of product A</a:t>
              </a:r>
            </a:p>
          </p:txBody>
        </p:sp>
        <p:sp>
          <p:nvSpPr>
            <p:cNvPr id="513" name="Shape 513"/>
            <p:cNvSpPr txBox="1"/>
            <p:nvPr/>
          </p:nvSpPr>
          <p:spPr>
            <a:xfrm>
              <a:off x="2517775" y="2543175"/>
              <a:ext cx="1814512" cy="5238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2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price of A</a:t>
              </a:r>
            </a:p>
          </p:txBody>
        </p:sp>
        <p:cxnSp>
          <p:nvCxnSpPr>
            <p:cNvPr id="514" name="Shape 514"/>
            <p:cNvCxnSpPr/>
            <p:nvPr/>
          </p:nvCxnSpPr>
          <p:spPr>
            <a:xfrm>
              <a:off x="1911350" y="2460625"/>
              <a:ext cx="3057525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515" name="Shape 515"/>
          <p:cNvGrpSpPr/>
          <p:nvPr/>
        </p:nvGrpSpPr>
        <p:grpSpPr>
          <a:xfrm>
            <a:off x="5581650" y="1643061"/>
            <a:ext cx="3209925" cy="1220788"/>
            <a:chOff x="5581650" y="1843086"/>
            <a:chExt cx="3209925" cy="1220788"/>
          </a:xfrm>
        </p:grpSpPr>
        <p:sp>
          <p:nvSpPr>
            <p:cNvPr id="516" name="Shape 516"/>
            <p:cNvSpPr txBox="1"/>
            <p:nvPr/>
          </p:nvSpPr>
          <p:spPr>
            <a:xfrm>
              <a:off x="5700712" y="1843086"/>
              <a:ext cx="2976561" cy="5238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2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 of product B</a:t>
              </a:r>
            </a:p>
          </p:txBody>
        </p:sp>
        <p:sp>
          <p:nvSpPr>
            <p:cNvPr id="517" name="Shape 517"/>
            <p:cNvSpPr txBox="1"/>
            <p:nvPr/>
          </p:nvSpPr>
          <p:spPr>
            <a:xfrm>
              <a:off x="6264275" y="2540000"/>
              <a:ext cx="1839912" cy="5238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2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price of B</a:t>
              </a:r>
            </a:p>
          </p:txBody>
        </p:sp>
        <p:cxnSp>
          <p:nvCxnSpPr>
            <p:cNvPr id="518" name="Shape 518"/>
            <p:cNvCxnSpPr/>
            <p:nvPr/>
          </p:nvCxnSpPr>
          <p:spPr>
            <a:xfrm>
              <a:off x="5581650" y="2457450"/>
              <a:ext cx="3209925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519" name="Shape 519"/>
          <p:cNvSpPr txBox="1"/>
          <p:nvPr/>
        </p:nvSpPr>
        <p:spPr>
          <a:xfrm>
            <a:off x="5040312" y="1866900"/>
            <a:ext cx="511174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</a:p>
        </p:txBody>
      </p:sp>
      <p:grpSp>
        <p:nvGrpSpPr>
          <p:cNvPr id="520" name="Shape 520"/>
          <p:cNvGrpSpPr/>
          <p:nvPr/>
        </p:nvGrpSpPr>
        <p:grpSpPr>
          <a:xfrm>
            <a:off x="3397250" y="3257550"/>
            <a:ext cx="1554162" cy="1216024"/>
            <a:chOff x="3019425" y="3454400"/>
            <a:chExt cx="1554162" cy="1216024"/>
          </a:xfrm>
        </p:grpSpPr>
        <p:sp>
          <p:nvSpPr>
            <p:cNvPr id="521" name="Shape 521"/>
            <p:cNvSpPr txBox="1"/>
            <p:nvPr/>
          </p:nvSpPr>
          <p:spPr>
            <a:xfrm>
              <a:off x="3170236" y="3454400"/>
              <a:ext cx="1252536" cy="519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2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 Utils</a:t>
              </a:r>
            </a:p>
          </p:txBody>
        </p:sp>
        <p:sp>
          <p:nvSpPr>
            <p:cNvPr id="522" name="Shape 522"/>
            <p:cNvSpPr txBox="1"/>
            <p:nvPr/>
          </p:nvSpPr>
          <p:spPr>
            <a:xfrm>
              <a:off x="3506787" y="4151312"/>
              <a:ext cx="581024" cy="519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2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$1</a:t>
              </a:r>
            </a:p>
          </p:txBody>
        </p:sp>
        <p:cxnSp>
          <p:nvCxnSpPr>
            <p:cNvPr id="523" name="Shape 523"/>
            <p:cNvCxnSpPr/>
            <p:nvPr/>
          </p:nvCxnSpPr>
          <p:spPr>
            <a:xfrm>
              <a:off x="3019425" y="4068762"/>
              <a:ext cx="1554162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524" name="Shape 524"/>
          <p:cNvGrpSpPr/>
          <p:nvPr/>
        </p:nvGrpSpPr>
        <p:grpSpPr>
          <a:xfrm>
            <a:off x="5583236" y="3259136"/>
            <a:ext cx="1554162" cy="1216024"/>
            <a:chOff x="3019425" y="3454400"/>
            <a:chExt cx="1554162" cy="1216024"/>
          </a:xfrm>
        </p:grpSpPr>
        <p:sp>
          <p:nvSpPr>
            <p:cNvPr id="525" name="Shape 525"/>
            <p:cNvSpPr txBox="1"/>
            <p:nvPr/>
          </p:nvSpPr>
          <p:spPr>
            <a:xfrm>
              <a:off x="3071811" y="3454400"/>
              <a:ext cx="1450975" cy="519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2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16 Utils</a:t>
              </a:r>
            </a:p>
          </p:txBody>
        </p:sp>
        <p:sp>
          <p:nvSpPr>
            <p:cNvPr id="526" name="Shape 526"/>
            <p:cNvSpPr txBox="1"/>
            <p:nvPr/>
          </p:nvSpPr>
          <p:spPr>
            <a:xfrm>
              <a:off x="3506787" y="4151312"/>
              <a:ext cx="581024" cy="519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2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$2</a:t>
              </a:r>
            </a:p>
          </p:txBody>
        </p:sp>
        <p:cxnSp>
          <p:nvCxnSpPr>
            <p:cNvPr id="527" name="Shape 527"/>
            <p:cNvCxnSpPr/>
            <p:nvPr/>
          </p:nvCxnSpPr>
          <p:spPr>
            <a:xfrm>
              <a:off x="3019425" y="4068762"/>
              <a:ext cx="1554162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528" name="Shape 528"/>
          <p:cNvSpPr txBox="1"/>
          <p:nvPr/>
        </p:nvSpPr>
        <p:spPr>
          <a:xfrm>
            <a:off x="5037137" y="3486150"/>
            <a:ext cx="511174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</a:p>
        </p:txBody>
      </p:sp>
      <p:sp>
        <p:nvSpPr>
          <p:cNvPr id="529" name="Shape 529"/>
          <p:cNvSpPr txBox="1"/>
          <p:nvPr/>
        </p:nvSpPr>
        <p:spPr>
          <a:xfrm>
            <a:off x="1852611" y="4692650"/>
            <a:ext cx="6827836" cy="18605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2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Optimum Achieved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Money income is allocated so that the last dollar spent on each product yields the same extra or marginal utility</a:t>
            </a:r>
          </a:p>
        </p:txBody>
      </p:sp>
      <p:sp>
        <p:nvSpPr>
          <p:cNvPr id="530" name="Shape 530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Shape 535"/>
          <p:cNvSpPr txBox="1"/>
          <p:nvPr/>
        </p:nvSpPr>
        <p:spPr>
          <a:xfrm>
            <a:off x="1997075" y="3913187"/>
            <a:ext cx="2222500" cy="427037"/>
          </a:xfrm>
          <a:prstGeom prst="rect">
            <a:avLst/>
          </a:prstGeom>
          <a:solidFill>
            <a:srgbClr val="FFFF00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Shape 536"/>
          <p:cNvSpPr txBox="1"/>
          <p:nvPr/>
        </p:nvSpPr>
        <p:spPr>
          <a:xfrm>
            <a:off x="2000250" y="3438525"/>
            <a:ext cx="2222500" cy="427037"/>
          </a:xfrm>
          <a:prstGeom prst="rect">
            <a:avLst/>
          </a:prstGeom>
          <a:solidFill>
            <a:srgbClr val="FFFF00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7" name="Shape 537"/>
          <p:cNvGrpSpPr/>
          <p:nvPr/>
        </p:nvGrpSpPr>
        <p:grpSpPr>
          <a:xfrm>
            <a:off x="4578349" y="1377949"/>
            <a:ext cx="3956050" cy="5164137"/>
            <a:chOff x="4611686" y="1377949"/>
            <a:chExt cx="3956050" cy="5164137"/>
          </a:xfrm>
        </p:grpSpPr>
        <p:sp>
          <p:nvSpPr>
            <p:cNvPr id="538" name="Shape 538"/>
            <p:cNvSpPr txBox="1"/>
            <p:nvPr/>
          </p:nvSpPr>
          <p:spPr>
            <a:xfrm>
              <a:off x="5291137" y="1379537"/>
              <a:ext cx="3265486" cy="4505325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39" name="Shape 539"/>
            <p:cNvGrpSpPr/>
            <p:nvPr/>
          </p:nvGrpSpPr>
          <p:grpSpPr>
            <a:xfrm>
              <a:off x="5935662" y="1377949"/>
              <a:ext cx="1957387" cy="4497386"/>
              <a:chOff x="5935662" y="1704975"/>
              <a:chExt cx="1957387" cy="3908424"/>
            </a:xfrm>
          </p:grpSpPr>
          <p:cxnSp>
            <p:nvCxnSpPr>
              <p:cNvPr id="540" name="Shape 540"/>
              <p:cNvCxnSpPr/>
              <p:nvPr/>
            </p:nvCxnSpPr>
            <p:spPr>
              <a:xfrm>
                <a:off x="5935662" y="1704975"/>
                <a:ext cx="0" cy="3908424"/>
              </a:xfrm>
              <a:prstGeom prst="straightConnector1">
                <a:avLst/>
              </a:prstGeom>
              <a:noFill/>
              <a:ln w="19050" cap="flat">
                <a:solidFill>
                  <a:schemeClr val="l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541" name="Shape 541"/>
              <p:cNvCxnSpPr/>
              <p:nvPr/>
            </p:nvCxnSpPr>
            <p:spPr>
              <a:xfrm>
                <a:off x="6588125" y="1704975"/>
                <a:ext cx="0" cy="3908424"/>
              </a:xfrm>
              <a:prstGeom prst="straightConnector1">
                <a:avLst/>
              </a:prstGeom>
              <a:noFill/>
              <a:ln w="19050" cap="flat">
                <a:solidFill>
                  <a:schemeClr val="l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542" name="Shape 542"/>
              <p:cNvCxnSpPr/>
              <p:nvPr/>
            </p:nvCxnSpPr>
            <p:spPr>
              <a:xfrm>
                <a:off x="7240586" y="1704975"/>
                <a:ext cx="0" cy="3908424"/>
              </a:xfrm>
              <a:prstGeom prst="straightConnector1">
                <a:avLst/>
              </a:prstGeom>
              <a:noFill/>
              <a:ln w="19050" cap="flat">
                <a:solidFill>
                  <a:schemeClr val="l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543" name="Shape 543"/>
              <p:cNvCxnSpPr/>
              <p:nvPr/>
            </p:nvCxnSpPr>
            <p:spPr>
              <a:xfrm>
                <a:off x="7893050" y="1704975"/>
                <a:ext cx="0" cy="3908424"/>
              </a:xfrm>
              <a:prstGeom prst="straightConnector1">
                <a:avLst/>
              </a:prstGeom>
              <a:noFill/>
              <a:ln w="19050" cap="flat">
                <a:solidFill>
                  <a:schemeClr val="l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cxnSp>
          <p:nvCxnSpPr>
            <p:cNvPr id="544" name="Shape 544"/>
            <p:cNvCxnSpPr/>
            <p:nvPr/>
          </p:nvCxnSpPr>
          <p:spPr>
            <a:xfrm>
              <a:off x="5291137" y="5884862"/>
              <a:ext cx="3276600" cy="0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545" name="Shape 545"/>
            <p:cNvSpPr txBox="1"/>
            <p:nvPr/>
          </p:nvSpPr>
          <p:spPr>
            <a:xfrm rot="-5400000">
              <a:off x="3610767" y="3613942"/>
              <a:ext cx="2398712" cy="3968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Price of Product </a:t>
              </a:r>
              <a:r>
                <a:rPr lang="en-US" sz="20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</a:t>
              </a:r>
            </a:p>
          </p:txBody>
        </p:sp>
        <p:sp>
          <p:nvSpPr>
            <p:cNvPr id="546" name="Shape 546"/>
            <p:cNvSpPr txBox="1"/>
            <p:nvPr/>
          </p:nvSpPr>
          <p:spPr>
            <a:xfrm>
              <a:off x="5010150" y="5716587"/>
              <a:ext cx="296861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</a:p>
          </p:txBody>
        </p:sp>
        <p:sp>
          <p:nvSpPr>
            <p:cNvPr id="547" name="Shape 547"/>
            <p:cNvSpPr txBox="1"/>
            <p:nvPr/>
          </p:nvSpPr>
          <p:spPr>
            <a:xfrm>
              <a:off x="5006975" y="3924300"/>
              <a:ext cx="296861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  <p:sp>
          <p:nvSpPr>
            <p:cNvPr id="548" name="Shape 548"/>
            <p:cNvSpPr txBox="1"/>
            <p:nvPr/>
          </p:nvSpPr>
          <p:spPr>
            <a:xfrm>
              <a:off x="5003800" y="2220911"/>
              <a:ext cx="296861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  <p:sp>
          <p:nvSpPr>
            <p:cNvPr id="549" name="Shape 549"/>
            <p:cNvSpPr txBox="1"/>
            <p:nvPr/>
          </p:nvSpPr>
          <p:spPr>
            <a:xfrm>
              <a:off x="6440487" y="5888037"/>
              <a:ext cx="296861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</p:txBody>
        </p:sp>
        <p:sp>
          <p:nvSpPr>
            <p:cNvPr id="550" name="Shape 550"/>
            <p:cNvSpPr txBox="1"/>
            <p:nvPr/>
          </p:nvSpPr>
          <p:spPr>
            <a:xfrm>
              <a:off x="7737475" y="5888037"/>
              <a:ext cx="296861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</p:txBody>
        </p:sp>
        <p:sp>
          <p:nvSpPr>
            <p:cNvPr id="551" name="Shape 551"/>
            <p:cNvSpPr txBox="1"/>
            <p:nvPr/>
          </p:nvSpPr>
          <p:spPr>
            <a:xfrm>
              <a:off x="5307012" y="6145212"/>
              <a:ext cx="3146425" cy="3968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Quantity Demanded of </a:t>
              </a:r>
              <a:r>
                <a:rPr lang="en-US" sz="20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</a:t>
              </a:r>
            </a:p>
          </p:txBody>
        </p:sp>
        <p:grpSp>
          <p:nvGrpSpPr>
            <p:cNvPr id="552" name="Shape 552"/>
            <p:cNvGrpSpPr/>
            <p:nvPr/>
          </p:nvGrpSpPr>
          <p:grpSpPr>
            <a:xfrm>
              <a:off x="5297487" y="1812924"/>
              <a:ext cx="3267075" cy="3421062"/>
              <a:chOff x="5297487" y="1812924"/>
              <a:chExt cx="3267075" cy="3421062"/>
            </a:xfrm>
          </p:grpSpPr>
          <p:grpSp>
            <p:nvGrpSpPr>
              <p:cNvPr id="553" name="Shape 553"/>
              <p:cNvGrpSpPr/>
              <p:nvPr/>
            </p:nvGrpSpPr>
            <p:grpSpPr>
              <a:xfrm>
                <a:off x="5297487" y="2949575"/>
                <a:ext cx="3267075" cy="2284411"/>
                <a:chOff x="5297487" y="2341562"/>
                <a:chExt cx="3267075" cy="2609850"/>
              </a:xfrm>
            </p:grpSpPr>
            <p:cxnSp>
              <p:nvCxnSpPr>
                <p:cNvPr id="554" name="Shape 554"/>
                <p:cNvCxnSpPr/>
                <p:nvPr/>
              </p:nvCxnSpPr>
              <p:spPr>
                <a:xfrm rot="10800000">
                  <a:off x="6931025" y="3317874"/>
                  <a:ext cx="0" cy="3267075"/>
                </a:xfrm>
                <a:prstGeom prst="straightConnector1">
                  <a:avLst/>
                </a:prstGeom>
                <a:noFill/>
                <a:ln w="19050" cap="flat">
                  <a:solidFill>
                    <a:schemeClr val="lt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555" name="Shape 555"/>
                <p:cNvCxnSpPr/>
                <p:nvPr/>
              </p:nvCxnSpPr>
              <p:spPr>
                <a:xfrm rot="10800000">
                  <a:off x="6931025" y="2665412"/>
                  <a:ext cx="0" cy="3267075"/>
                </a:xfrm>
                <a:prstGeom prst="straightConnector1">
                  <a:avLst/>
                </a:prstGeom>
                <a:noFill/>
                <a:ln w="19050" cap="flat">
                  <a:solidFill>
                    <a:schemeClr val="lt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556" name="Shape 556"/>
                <p:cNvCxnSpPr/>
                <p:nvPr/>
              </p:nvCxnSpPr>
              <p:spPr>
                <a:xfrm rot="10800000">
                  <a:off x="6931025" y="2012949"/>
                  <a:ext cx="0" cy="3267075"/>
                </a:xfrm>
                <a:prstGeom prst="straightConnector1">
                  <a:avLst/>
                </a:prstGeom>
                <a:noFill/>
                <a:ln w="19050" cap="flat">
                  <a:solidFill>
                    <a:schemeClr val="lt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557" name="Shape 557"/>
                <p:cNvCxnSpPr/>
                <p:nvPr/>
              </p:nvCxnSpPr>
              <p:spPr>
                <a:xfrm rot="10800000">
                  <a:off x="6931025" y="1360486"/>
                  <a:ext cx="0" cy="3267075"/>
                </a:xfrm>
                <a:prstGeom prst="straightConnector1">
                  <a:avLst/>
                </a:prstGeom>
                <a:noFill/>
                <a:ln w="19050" cap="flat">
                  <a:solidFill>
                    <a:schemeClr val="lt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558" name="Shape 558"/>
                <p:cNvCxnSpPr/>
                <p:nvPr/>
              </p:nvCxnSpPr>
              <p:spPr>
                <a:xfrm rot="10800000">
                  <a:off x="6931025" y="708024"/>
                  <a:ext cx="0" cy="3267075"/>
                </a:xfrm>
                <a:prstGeom prst="straightConnector1">
                  <a:avLst/>
                </a:prstGeom>
                <a:noFill/>
                <a:ln w="19050" cap="flat">
                  <a:solidFill>
                    <a:schemeClr val="lt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</p:grpSp>
          <p:cxnSp>
            <p:nvCxnSpPr>
              <p:cNvPr id="559" name="Shape 559"/>
              <p:cNvCxnSpPr/>
              <p:nvPr/>
            </p:nvCxnSpPr>
            <p:spPr>
              <a:xfrm rot="10800000">
                <a:off x="6931025" y="750886"/>
                <a:ext cx="0" cy="3267075"/>
              </a:xfrm>
              <a:prstGeom prst="straightConnector1">
                <a:avLst/>
              </a:prstGeom>
              <a:noFill/>
              <a:ln w="19050" cap="flat">
                <a:solidFill>
                  <a:schemeClr val="l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560" name="Shape 560"/>
              <p:cNvCxnSpPr/>
              <p:nvPr/>
            </p:nvCxnSpPr>
            <p:spPr>
              <a:xfrm rot="10800000">
                <a:off x="6931025" y="179386"/>
                <a:ext cx="0" cy="3267075"/>
              </a:xfrm>
              <a:prstGeom prst="straightConnector1">
                <a:avLst/>
              </a:prstGeom>
              <a:noFill/>
              <a:ln w="19050" cap="flat">
                <a:solidFill>
                  <a:schemeClr val="l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cxnSp>
          <p:nvCxnSpPr>
            <p:cNvPr id="561" name="Shape 561"/>
            <p:cNvCxnSpPr/>
            <p:nvPr/>
          </p:nvCxnSpPr>
          <p:spPr>
            <a:xfrm>
              <a:off x="5291137" y="1377950"/>
              <a:ext cx="0" cy="4518025"/>
            </a:xfrm>
            <a:prstGeom prst="straightConnector1">
              <a:avLst/>
            </a:prstGeom>
            <a:noFill/>
            <a:ln w="1905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562" name="Shape 562"/>
          <p:cNvSpPr txBox="1">
            <a:spLocks noGrp="1"/>
          </p:cNvSpPr>
          <p:nvPr>
            <p:ph type="title"/>
          </p:nvPr>
        </p:nvSpPr>
        <p:spPr>
          <a:xfrm>
            <a:off x="850900" y="0"/>
            <a:ext cx="8293099" cy="113029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Deriving the Demand Curve</a:t>
            </a:r>
          </a:p>
        </p:txBody>
      </p:sp>
      <p:sp>
        <p:nvSpPr>
          <p:cNvPr id="563" name="Shape 563"/>
          <p:cNvSpPr txBox="1"/>
          <p:nvPr/>
        </p:nvSpPr>
        <p:spPr>
          <a:xfrm>
            <a:off x="2230436" y="3414712"/>
            <a:ext cx="523874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$2</a:t>
            </a:r>
          </a:p>
        </p:txBody>
      </p:sp>
      <p:sp>
        <p:nvSpPr>
          <p:cNvPr id="564" name="Shape 564"/>
          <p:cNvSpPr txBox="1"/>
          <p:nvPr/>
        </p:nvSpPr>
        <p:spPr>
          <a:xfrm>
            <a:off x="2400300" y="3889375"/>
            <a:ext cx="3540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565" name="Shape 565"/>
          <p:cNvSpPr txBox="1"/>
          <p:nvPr/>
        </p:nvSpPr>
        <p:spPr>
          <a:xfrm>
            <a:off x="3546475" y="3411537"/>
            <a:ext cx="3540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</p:txBody>
      </p:sp>
      <p:sp>
        <p:nvSpPr>
          <p:cNvPr id="566" name="Shape 566"/>
          <p:cNvSpPr txBox="1"/>
          <p:nvPr/>
        </p:nvSpPr>
        <p:spPr>
          <a:xfrm>
            <a:off x="3546475" y="3886200"/>
            <a:ext cx="3540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</p:txBody>
      </p:sp>
      <p:grpSp>
        <p:nvGrpSpPr>
          <p:cNvPr id="567" name="Shape 567"/>
          <p:cNvGrpSpPr/>
          <p:nvPr/>
        </p:nvGrpSpPr>
        <p:grpSpPr>
          <a:xfrm>
            <a:off x="1817686" y="2678111"/>
            <a:ext cx="2666999" cy="1730375"/>
            <a:chOff x="1817686" y="2678111"/>
            <a:chExt cx="2666999" cy="1730375"/>
          </a:xfrm>
        </p:grpSpPr>
        <p:sp>
          <p:nvSpPr>
            <p:cNvPr id="568" name="Shape 568"/>
            <p:cNvSpPr txBox="1"/>
            <p:nvPr/>
          </p:nvSpPr>
          <p:spPr>
            <a:xfrm>
              <a:off x="1817686" y="2678111"/>
              <a:ext cx="2666999" cy="708024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Shape 569"/>
            <p:cNvSpPr txBox="1"/>
            <p:nvPr/>
          </p:nvSpPr>
          <p:spPr>
            <a:xfrm>
              <a:off x="1873250" y="2714625"/>
              <a:ext cx="1238250" cy="6413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Price Per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Unit of B</a:t>
              </a:r>
            </a:p>
          </p:txBody>
        </p:sp>
        <p:sp>
          <p:nvSpPr>
            <p:cNvPr id="570" name="Shape 570"/>
            <p:cNvSpPr txBox="1"/>
            <p:nvPr/>
          </p:nvSpPr>
          <p:spPr>
            <a:xfrm>
              <a:off x="3035300" y="2711450"/>
              <a:ext cx="1352550" cy="6413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Quantity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Demanded</a:t>
              </a:r>
            </a:p>
          </p:txBody>
        </p:sp>
        <p:cxnSp>
          <p:nvCxnSpPr>
            <p:cNvPr id="571" name="Shape 571"/>
            <p:cNvCxnSpPr/>
            <p:nvPr/>
          </p:nvCxnSpPr>
          <p:spPr>
            <a:xfrm>
              <a:off x="3059111" y="2689225"/>
              <a:ext cx="0" cy="1719262"/>
            </a:xfrm>
            <a:prstGeom prst="straightConnector1">
              <a:avLst/>
            </a:prstGeom>
            <a:noFill/>
            <a:ln w="1905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cxnSp>
        <p:nvCxnSpPr>
          <p:cNvPr id="572" name="Shape 572"/>
          <p:cNvCxnSpPr/>
          <p:nvPr/>
        </p:nvCxnSpPr>
        <p:spPr>
          <a:xfrm>
            <a:off x="6215062" y="1741486"/>
            <a:ext cx="2058987" cy="3614736"/>
          </a:xfrm>
          <a:prstGeom prst="straightConnector1">
            <a:avLst/>
          </a:prstGeom>
          <a:noFill/>
          <a:ln w="57150" cap="flat">
            <a:solidFill>
              <a:srgbClr val="6699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573" name="Shape 573"/>
          <p:cNvSpPr/>
          <p:nvPr/>
        </p:nvSpPr>
        <p:spPr>
          <a:xfrm>
            <a:off x="6492875" y="2300286"/>
            <a:ext cx="152399" cy="1523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Shape 574"/>
          <p:cNvSpPr/>
          <p:nvPr/>
        </p:nvSpPr>
        <p:spPr>
          <a:xfrm>
            <a:off x="7789861" y="4586287"/>
            <a:ext cx="152399" cy="1523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Shape 575"/>
          <p:cNvSpPr txBox="1"/>
          <p:nvPr/>
        </p:nvSpPr>
        <p:spPr>
          <a:xfrm>
            <a:off x="8123236" y="5316537"/>
            <a:ext cx="458786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SzPct val="25000"/>
              <a:buFont typeface="Arial"/>
              <a:buNone/>
            </a:pPr>
            <a:r>
              <a:rPr lang="en-US" sz="1800" b="1" i="1" u="none" strike="noStrike" cap="none" baseline="0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-US" sz="1800" b="1" i="1" u="none" strike="noStrike" cap="none" baseline="-25000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576" name="Shape 576"/>
          <p:cNvSpPr txBox="1"/>
          <p:nvPr/>
        </p:nvSpPr>
        <p:spPr>
          <a:xfrm>
            <a:off x="1265237" y="5095875"/>
            <a:ext cx="3656012" cy="13493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Income Effects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Substitution Effects</a:t>
            </a:r>
          </a:p>
        </p:txBody>
      </p:sp>
      <p:sp>
        <p:nvSpPr>
          <p:cNvPr id="577" name="Shape 577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 txBox="1">
            <a:spLocks noGrp="1"/>
          </p:cNvSpPr>
          <p:nvPr>
            <p:ph type="title"/>
          </p:nvPr>
        </p:nvSpPr>
        <p:spPr>
          <a:xfrm>
            <a:off x="833437" y="0"/>
            <a:ext cx="8310562" cy="11811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Applications and Extensions</a:t>
            </a:r>
          </a:p>
        </p:txBody>
      </p:sp>
      <p:sp>
        <p:nvSpPr>
          <p:cNvPr id="583" name="Shape 583"/>
          <p:cNvSpPr txBox="1">
            <a:spLocks noGrp="1"/>
          </p:cNvSpPr>
          <p:nvPr>
            <p:ph type="body" idx="1"/>
          </p:nvPr>
        </p:nvSpPr>
        <p:spPr>
          <a:xfrm>
            <a:off x="1219200" y="1295400"/>
            <a:ext cx="7173912" cy="4914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products increase utility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iPods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diamond-water paradox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value of time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Medical care purchases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14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Cash and noncash gifts</a:t>
            </a:r>
          </a:p>
        </p:txBody>
      </p:sp>
      <p:sp>
        <p:nvSpPr>
          <p:cNvPr id="584" name="Shape 584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Behavioral Economics</a:t>
            </a:r>
          </a:p>
        </p:txBody>
      </p:sp>
      <p:sp>
        <p:nvSpPr>
          <p:cNvPr id="590" name="Shape 590"/>
          <p:cNvSpPr txBox="1">
            <a:spLocks noGrp="1"/>
          </p:cNvSpPr>
          <p:nvPr>
            <p:ph type="body" idx="1"/>
          </p:nvPr>
        </p:nvSpPr>
        <p:spPr>
          <a:xfrm>
            <a:off x="1239837" y="1293812"/>
            <a:ext cx="6977062" cy="5232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instinct for variety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Consume more when there is more variety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M&amp;Ms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Time inconsistency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Final exams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96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Retirement savings</a:t>
            </a:r>
          </a:p>
        </p:txBody>
      </p:sp>
      <p:sp>
        <p:nvSpPr>
          <p:cNvPr id="591" name="Shape 591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Key Terms</a:t>
            </a:r>
          </a:p>
        </p:txBody>
      </p:sp>
      <p:sp>
        <p:nvSpPr>
          <p:cNvPr id="597" name="Shape 597"/>
          <p:cNvSpPr txBox="1">
            <a:spLocks noGrp="1"/>
          </p:cNvSpPr>
          <p:nvPr>
            <p:ph type="body" idx="1"/>
          </p:nvPr>
        </p:nvSpPr>
        <p:spPr>
          <a:xfrm>
            <a:off x="1574800" y="1384300"/>
            <a:ext cx="6819899" cy="5181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Law of diminishing marginal utility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Utility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utility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Marginal utility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Rational behavior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Budget constraint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Utility maximizing rule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Income effect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Substitution effect</a:t>
            </a:r>
          </a:p>
        </p:txBody>
      </p:sp>
      <p:sp>
        <p:nvSpPr>
          <p:cNvPr id="598" name="Shape 598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Next Chapter Preview…</a:t>
            </a:r>
          </a:p>
        </p:txBody>
      </p:sp>
      <p:sp>
        <p:nvSpPr>
          <p:cNvPr id="604" name="Shape 604"/>
          <p:cNvSpPr txBox="1"/>
          <p:nvPr/>
        </p:nvSpPr>
        <p:spPr>
          <a:xfrm>
            <a:off x="1871661" y="2452686"/>
            <a:ext cx="4356099" cy="13668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Costs of</a:t>
            </a: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Production</a:t>
            </a:r>
          </a:p>
        </p:txBody>
      </p:sp>
      <p:sp>
        <p:nvSpPr>
          <p:cNvPr id="605" name="Shape 605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Shape 610"/>
          <p:cNvSpPr txBox="1"/>
          <p:nvPr/>
        </p:nvSpPr>
        <p:spPr>
          <a:xfrm>
            <a:off x="1738311" y="5114925"/>
            <a:ext cx="3309937" cy="381000"/>
          </a:xfrm>
          <a:prstGeom prst="rect">
            <a:avLst/>
          </a:prstGeom>
          <a:solidFill>
            <a:srgbClr val="FFFF00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Shape 611"/>
          <p:cNvSpPr txBox="1"/>
          <p:nvPr/>
        </p:nvSpPr>
        <p:spPr>
          <a:xfrm>
            <a:off x="1730375" y="3640137"/>
            <a:ext cx="3309937" cy="381000"/>
          </a:xfrm>
          <a:prstGeom prst="rect">
            <a:avLst/>
          </a:prstGeom>
          <a:solidFill>
            <a:srgbClr val="FFFF00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Shape 612"/>
          <p:cNvSpPr/>
          <p:nvPr/>
        </p:nvSpPr>
        <p:spPr>
          <a:xfrm>
            <a:off x="5551487" y="3736975"/>
            <a:ext cx="2852737" cy="1817686"/>
          </a:xfrm>
          <a:prstGeom prst="rtTriangle">
            <a:avLst/>
          </a:prstGeom>
          <a:solidFill>
            <a:srgbClr val="FFCC66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Shape 613"/>
          <p:cNvSpPr txBox="1">
            <a:spLocks noGrp="1"/>
          </p:cNvSpPr>
          <p:nvPr>
            <p:ph type="title"/>
          </p:nvPr>
        </p:nvSpPr>
        <p:spPr>
          <a:xfrm>
            <a:off x="850900" y="0"/>
            <a:ext cx="8293099" cy="11938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Budget Line</a:t>
            </a:r>
          </a:p>
        </p:txBody>
      </p:sp>
      <p:sp>
        <p:nvSpPr>
          <p:cNvPr id="614" name="Shape 614"/>
          <p:cNvSpPr txBox="1">
            <a:spLocks noGrp="1"/>
          </p:cNvSpPr>
          <p:nvPr>
            <p:ph type="body" idx="1"/>
          </p:nvPr>
        </p:nvSpPr>
        <p:spPr>
          <a:xfrm>
            <a:off x="1477962" y="1257300"/>
            <a:ext cx="7218362" cy="1460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Income changes</a:t>
            </a:r>
          </a:p>
          <a:p>
            <a:pPr marL="742950" marR="0" lvl="1" indent="-2857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Price changes</a:t>
            </a:r>
          </a:p>
        </p:txBody>
      </p:sp>
      <p:grpSp>
        <p:nvGrpSpPr>
          <p:cNvPr id="615" name="Shape 615"/>
          <p:cNvGrpSpPr/>
          <p:nvPr/>
        </p:nvGrpSpPr>
        <p:grpSpPr>
          <a:xfrm>
            <a:off x="5072062" y="2671761"/>
            <a:ext cx="3760788" cy="3406775"/>
            <a:chOff x="5072062" y="2493961"/>
            <a:chExt cx="3760788" cy="3406775"/>
          </a:xfrm>
        </p:grpSpPr>
        <p:grpSp>
          <p:nvGrpSpPr>
            <p:cNvPr id="616" name="Shape 616"/>
            <p:cNvGrpSpPr/>
            <p:nvPr/>
          </p:nvGrpSpPr>
          <p:grpSpPr>
            <a:xfrm>
              <a:off x="5881687" y="5375275"/>
              <a:ext cx="2682874" cy="336549"/>
              <a:chOff x="5681662" y="5375275"/>
              <a:chExt cx="2682874" cy="336549"/>
            </a:xfrm>
          </p:grpSpPr>
          <p:sp>
            <p:nvSpPr>
              <p:cNvPr id="617" name="Shape 617"/>
              <p:cNvSpPr txBox="1"/>
              <p:nvPr/>
            </p:nvSpPr>
            <p:spPr>
              <a:xfrm>
                <a:off x="5681662" y="53752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618" name="Shape 618"/>
              <p:cNvSpPr txBox="1"/>
              <p:nvPr/>
            </p:nvSpPr>
            <p:spPr>
              <a:xfrm>
                <a:off x="6145212" y="53752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619" name="Shape 619"/>
              <p:cNvSpPr txBox="1"/>
              <p:nvPr/>
            </p:nvSpPr>
            <p:spPr>
              <a:xfrm>
                <a:off x="6608761" y="53752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620" name="Shape 620"/>
              <p:cNvSpPr txBox="1"/>
              <p:nvPr/>
            </p:nvSpPr>
            <p:spPr>
              <a:xfrm>
                <a:off x="7094536" y="53752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8</a:t>
                </a:r>
              </a:p>
            </p:txBody>
          </p:sp>
          <p:sp>
            <p:nvSpPr>
              <p:cNvPr id="621" name="Shape 621"/>
              <p:cNvSpPr txBox="1"/>
              <p:nvPr/>
            </p:nvSpPr>
            <p:spPr>
              <a:xfrm>
                <a:off x="7491411" y="5375275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622" name="Shape 622"/>
              <p:cNvSpPr txBox="1"/>
              <p:nvPr/>
            </p:nvSpPr>
            <p:spPr>
              <a:xfrm>
                <a:off x="7954961" y="5375275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12</a:t>
                </a:r>
              </a:p>
            </p:txBody>
          </p:sp>
        </p:grpSp>
        <p:sp>
          <p:nvSpPr>
            <p:cNvPr id="623" name="Shape 623"/>
            <p:cNvSpPr txBox="1"/>
            <p:nvPr/>
          </p:nvSpPr>
          <p:spPr>
            <a:xfrm rot="-5400000">
              <a:off x="4576762" y="3779837"/>
              <a:ext cx="1295400" cy="3047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Quantity of A</a:t>
              </a:r>
            </a:p>
          </p:txBody>
        </p:sp>
        <p:grpSp>
          <p:nvGrpSpPr>
            <p:cNvPr id="624" name="Shape 624"/>
            <p:cNvGrpSpPr/>
            <p:nvPr/>
          </p:nvGrpSpPr>
          <p:grpSpPr>
            <a:xfrm>
              <a:off x="5165725" y="2493961"/>
              <a:ext cx="409575" cy="3048000"/>
              <a:chOff x="4965700" y="2493961"/>
              <a:chExt cx="409575" cy="3048000"/>
            </a:xfrm>
          </p:grpSpPr>
          <p:sp>
            <p:nvSpPr>
              <p:cNvPr id="625" name="Shape 625"/>
              <p:cNvSpPr txBox="1"/>
              <p:nvPr/>
            </p:nvSpPr>
            <p:spPr>
              <a:xfrm>
                <a:off x="5078412" y="3814762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626" name="Shape 626"/>
              <p:cNvSpPr txBox="1"/>
              <p:nvPr/>
            </p:nvSpPr>
            <p:spPr>
              <a:xfrm>
                <a:off x="5078412" y="3378200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8</a:t>
                </a:r>
              </a:p>
            </p:txBody>
          </p:sp>
          <p:sp>
            <p:nvSpPr>
              <p:cNvPr id="627" name="Shape 627"/>
              <p:cNvSpPr txBox="1"/>
              <p:nvPr/>
            </p:nvSpPr>
            <p:spPr>
              <a:xfrm>
                <a:off x="4965700" y="2930525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628" name="Shape 628"/>
              <p:cNvSpPr txBox="1"/>
              <p:nvPr/>
            </p:nvSpPr>
            <p:spPr>
              <a:xfrm>
                <a:off x="4965700" y="2493961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12</a:t>
                </a:r>
              </a:p>
            </p:txBody>
          </p:sp>
          <p:sp>
            <p:nvSpPr>
              <p:cNvPr id="629" name="Shape 629"/>
              <p:cNvSpPr txBox="1"/>
              <p:nvPr/>
            </p:nvSpPr>
            <p:spPr>
              <a:xfrm>
                <a:off x="5078412" y="4267200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630" name="Shape 630"/>
              <p:cNvSpPr txBox="1"/>
              <p:nvPr/>
            </p:nvSpPr>
            <p:spPr>
              <a:xfrm>
                <a:off x="5078412" y="4719637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631" name="Shape 631"/>
              <p:cNvSpPr txBox="1"/>
              <p:nvPr/>
            </p:nvSpPr>
            <p:spPr>
              <a:xfrm>
                <a:off x="5078412" y="5205412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</a:p>
            </p:txBody>
          </p:sp>
        </p:grpSp>
        <p:grpSp>
          <p:nvGrpSpPr>
            <p:cNvPr id="632" name="Shape 632"/>
            <p:cNvGrpSpPr/>
            <p:nvPr/>
          </p:nvGrpSpPr>
          <p:grpSpPr>
            <a:xfrm>
              <a:off x="5556250" y="2665411"/>
              <a:ext cx="3276600" cy="2733675"/>
              <a:chOff x="5356225" y="2665411"/>
              <a:chExt cx="3276600" cy="2733675"/>
            </a:xfrm>
          </p:grpSpPr>
          <p:grpSp>
            <p:nvGrpSpPr>
              <p:cNvPr id="633" name="Shape 633"/>
              <p:cNvGrpSpPr/>
              <p:nvPr/>
            </p:nvGrpSpPr>
            <p:grpSpPr>
              <a:xfrm>
                <a:off x="5359400" y="2665411"/>
                <a:ext cx="3273424" cy="2733674"/>
                <a:chOff x="5359400" y="2320924"/>
                <a:chExt cx="3273424" cy="2733674"/>
              </a:xfrm>
            </p:grpSpPr>
            <p:grpSp>
              <p:nvGrpSpPr>
                <p:cNvPr id="634" name="Shape 634"/>
                <p:cNvGrpSpPr/>
                <p:nvPr/>
              </p:nvGrpSpPr>
              <p:grpSpPr>
                <a:xfrm>
                  <a:off x="5364162" y="2320924"/>
                  <a:ext cx="3268661" cy="2733674"/>
                  <a:chOff x="5362575" y="2657475"/>
                  <a:chExt cx="2855911" cy="2397125"/>
                </a:xfrm>
              </p:grpSpPr>
              <p:cxnSp>
                <p:nvCxnSpPr>
                  <p:cNvPr id="635" name="Shape 635"/>
                  <p:cNvCxnSpPr/>
                  <p:nvPr/>
                </p:nvCxnSpPr>
                <p:spPr>
                  <a:xfrm>
                    <a:off x="5362575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36" name="Shape 636"/>
                  <p:cNvCxnSpPr/>
                  <p:nvPr/>
                </p:nvCxnSpPr>
                <p:spPr>
                  <a:xfrm>
                    <a:off x="5770562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37" name="Shape 637"/>
                  <p:cNvCxnSpPr/>
                  <p:nvPr/>
                </p:nvCxnSpPr>
                <p:spPr>
                  <a:xfrm>
                    <a:off x="6178550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38" name="Shape 638"/>
                  <p:cNvCxnSpPr/>
                  <p:nvPr/>
                </p:nvCxnSpPr>
                <p:spPr>
                  <a:xfrm>
                    <a:off x="6586536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39" name="Shape 639"/>
                  <p:cNvCxnSpPr/>
                  <p:nvPr/>
                </p:nvCxnSpPr>
                <p:spPr>
                  <a:xfrm>
                    <a:off x="6994525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40" name="Shape 640"/>
                  <p:cNvCxnSpPr/>
                  <p:nvPr/>
                </p:nvCxnSpPr>
                <p:spPr>
                  <a:xfrm>
                    <a:off x="7402511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41" name="Shape 641"/>
                  <p:cNvCxnSpPr/>
                  <p:nvPr/>
                </p:nvCxnSpPr>
                <p:spPr>
                  <a:xfrm>
                    <a:off x="7810500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42" name="Shape 642"/>
                  <p:cNvCxnSpPr/>
                  <p:nvPr/>
                </p:nvCxnSpPr>
                <p:spPr>
                  <a:xfrm>
                    <a:off x="8218486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643" name="Shape 643"/>
                <p:cNvGrpSpPr/>
                <p:nvPr/>
              </p:nvGrpSpPr>
              <p:grpSpPr>
                <a:xfrm>
                  <a:off x="5359400" y="2324100"/>
                  <a:ext cx="3267075" cy="2722562"/>
                  <a:chOff x="5359400" y="1519237"/>
                  <a:chExt cx="3267075" cy="3527425"/>
                </a:xfrm>
              </p:grpSpPr>
              <p:cxnSp>
                <p:nvCxnSpPr>
                  <p:cNvPr id="644" name="Shape 644"/>
                  <p:cNvCxnSpPr/>
                  <p:nvPr/>
                </p:nvCxnSpPr>
                <p:spPr>
                  <a:xfrm>
                    <a:off x="5359400" y="5046662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45" name="Shape 645"/>
                  <p:cNvCxnSpPr/>
                  <p:nvPr/>
                </p:nvCxnSpPr>
                <p:spPr>
                  <a:xfrm>
                    <a:off x="5359400" y="439102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46" name="Shape 646"/>
                  <p:cNvCxnSpPr/>
                  <p:nvPr/>
                </p:nvCxnSpPr>
                <p:spPr>
                  <a:xfrm>
                    <a:off x="5359400" y="381317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47" name="Shape 647"/>
                  <p:cNvCxnSpPr/>
                  <p:nvPr/>
                </p:nvCxnSpPr>
                <p:spPr>
                  <a:xfrm>
                    <a:off x="5359400" y="323532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48" name="Shape 648"/>
                  <p:cNvCxnSpPr/>
                  <p:nvPr/>
                </p:nvCxnSpPr>
                <p:spPr>
                  <a:xfrm>
                    <a:off x="5359400" y="2667000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49" name="Shape 649"/>
                  <p:cNvCxnSpPr/>
                  <p:nvPr/>
                </p:nvCxnSpPr>
                <p:spPr>
                  <a:xfrm>
                    <a:off x="5359400" y="2087561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50" name="Shape 650"/>
                  <p:cNvCxnSpPr/>
                  <p:nvPr/>
                </p:nvCxnSpPr>
                <p:spPr>
                  <a:xfrm>
                    <a:off x="5359400" y="1519237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</p:grpSp>
          </p:grpSp>
          <p:cxnSp>
            <p:nvCxnSpPr>
              <p:cNvPr id="651" name="Shape 651"/>
              <p:cNvCxnSpPr/>
              <p:nvPr/>
            </p:nvCxnSpPr>
            <p:spPr>
              <a:xfrm>
                <a:off x="5356225" y="2667000"/>
                <a:ext cx="0" cy="2732087"/>
              </a:xfrm>
              <a:prstGeom prst="straightConnector1">
                <a:avLst/>
              </a:prstGeom>
              <a:noFill/>
              <a:ln w="28575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652" name="Shape 652"/>
              <p:cNvCxnSpPr/>
              <p:nvPr/>
            </p:nvCxnSpPr>
            <p:spPr>
              <a:xfrm>
                <a:off x="5356225" y="5387975"/>
                <a:ext cx="3276600" cy="0"/>
              </a:xfrm>
              <a:prstGeom prst="straightConnector1">
                <a:avLst/>
              </a:prstGeom>
              <a:noFill/>
              <a:ln w="28575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sp>
          <p:nvSpPr>
            <p:cNvPr id="653" name="Shape 653"/>
            <p:cNvSpPr txBox="1"/>
            <p:nvPr/>
          </p:nvSpPr>
          <p:spPr>
            <a:xfrm>
              <a:off x="6500812" y="5595937"/>
              <a:ext cx="1295400" cy="3047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Quantity of B</a:t>
              </a:r>
            </a:p>
          </p:txBody>
        </p:sp>
      </p:grpSp>
      <p:grpSp>
        <p:nvGrpSpPr>
          <p:cNvPr id="654" name="Shape 654"/>
          <p:cNvGrpSpPr/>
          <p:nvPr/>
        </p:nvGrpSpPr>
        <p:grpSpPr>
          <a:xfrm>
            <a:off x="1638300" y="2995611"/>
            <a:ext cx="3495674" cy="2632075"/>
            <a:chOff x="1638300" y="2817811"/>
            <a:chExt cx="3495674" cy="2632075"/>
          </a:xfrm>
        </p:grpSpPr>
        <p:sp>
          <p:nvSpPr>
            <p:cNvPr id="655" name="Shape 655"/>
            <p:cNvSpPr txBox="1"/>
            <p:nvPr/>
          </p:nvSpPr>
          <p:spPr>
            <a:xfrm>
              <a:off x="1698625" y="2828925"/>
              <a:ext cx="3384550" cy="566736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Shape 656"/>
            <p:cNvSpPr txBox="1"/>
            <p:nvPr/>
          </p:nvSpPr>
          <p:spPr>
            <a:xfrm>
              <a:off x="1638300" y="2835275"/>
              <a:ext cx="1211261" cy="519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Units of A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(Price = $1.50)</a:t>
              </a:r>
            </a:p>
          </p:txBody>
        </p:sp>
        <p:sp>
          <p:nvSpPr>
            <p:cNvPr id="657" name="Shape 657"/>
            <p:cNvSpPr txBox="1"/>
            <p:nvPr/>
          </p:nvSpPr>
          <p:spPr>
            <a:xfrm>
              <a:off x="2790825" y="2832100"/>
              <a:ext cx="1144587" cy="519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Units of B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(Price = $1)</a:t>
              </a:r>
            </a:p>
          </p:txBody>
        </p:sp>
        <p:sp>
          <p:nvSpPr>
            <p:cNvPr id="658" name="Shape 658"/>
            <p:cNvSpPr txBox="1"/>
            <p:nvPr/>
          </p:nvSpPr>
          <p:spPr>
            <a:xfrm>
              <a:off x="3925887" y="2817811"/>
              <a:ext cx="1208086" cy="5492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Total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Expenditure</a:t>
              </a:r>
            </a:p>
          </p:txBody>
        </p:sp>
        <p:grpSp>
          <p:nvGrpSpPr>
            <p:cNvPr id="659" name="Shape 659"/>
            <p:cNvGrpSpPr/>
            <p:nvPr/>
          </p:nvGrpSpPr>
          <p:grpSpPr>
            <a:xfrm>
              <a:off x="2819400" y="2827337"/>
              <a:ext cx="1119187" cy="2622550"/>
              <a:chOff x="2819400" y="2816225"/>
              <a:chExt cx="1119187" cy="2622550"/>
            </a:xfrm>
          </p:grpSpPr>
          <p:cxnSp>
            <p:nvCxnSpPr>
              <p:cNvPr id="660" name="Shape 660"/>
              <p:cNvCxnSpPr/>
              <p:nvPr/>
            </p:nvCxnSpPr>
            <p:spPr>
              <a:xfrm>
                <a:off x="2819400" y="2816225"/>
                <a:ext cx="0" cy="2622550"/>
              </a:xfrm>
              <a:prstGeom prst="straightConnector1">
                <a:avLst/>
              </a:prstGeom>
              <a:noFill/>
              <a:ln w="19050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661" name="Shape 661"/>
              <p:cNvCxnSpPr/>
              <p:nvPr/>
            </p:nvCxnSpPr>
            <p:spPr>
              <a:xfrm>
                <a:off x="3938587" y="2816225"/>
                <a:ext cx="0" cy="2622550"/>
              </a:xfrm>
              <a:prstGeom prst="straightConnector1">
                <a:avLst/>
              </a:prstGeom>
              <a:noFill/>
              <a:ln w="19050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sp>
        <p:nvSpPr>
          <p:cNvPr id="662" name="Shape 662"/>
          <p:cNvSpPr txBox="1"/>
          <p:nvPr/>
        </p:nvSpPr>
        <p:spPr>
          <a:xfrm>
            <a:off x="2052636" y="3590925"/>
            <a:ext cx="325437" cy="191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663" name="Shape 663"/>
          <p:cNvSpPr txBox="1"/>
          <p:nvPr/>
        </p:nvSpPr>
        <p:spPr>
          <a:xfrm>
            <a:off x="3127375" y="3587750"/>
            <a:ext cx="466725" cy="191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</a:p>
        </p:txBody>
      </p:sp>
      <p:sp>
        <p:nvSpPr>
          <p:cNvPr id="664" name="Shape 664"/>
          <p:cNvSpPr txBox="1"/>
          <p:nvPr/>
        </p:nvSpPr>
        <p:spPr>
          <a:xfrm>
            <a:off x="4202112" y="3595687"/>
            <a:ext cx="608011" cy="191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$12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</a:p>
        </p:txBody>
      </p:sp>
      <p:cxnSp>
        <p:nvCxnSpPr>
          <p:cNvPr id="665" name="Shape 665"/>
          <p:cNvCxnSpPr/>
          <p:nvPr/>
        </p:nvCxnSpPr>
        <p:spPr>
          <a:xfrm>
            <a:off x="5551487" y="3716337"/>
            <a:ext cx="2819400" cy="1828800"/>
          </a:xfrm>
          <a:prstGeom prst="straightConnector1">
            <a:avLst/>
          </a:prstGeom>
          <a:noFill/>
          <a:ln w="57150" cap="flat">
            <a:solidFill>
              <a:srgbClr val="336699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666" name="Shape 666"/>
          <p:cNvSpPr/>
          <p:nvPr/>
        </p:nvSpPr>
        <p:spPr>
          <a:xfrm>
            <a:off x="8312150" y="5497512"/>
            <a:ext cx="120649" cy="12064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Shape 667"/>
          <p:cNvSpPr/>
          <p:nvPr/>
        </p:nvSpPr>
        <p:spPr>
          <a:xfrm>
            <a:off x="5492750" y="3667125"/>
            <a:ext cx="120649" cy="12064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Shape 668"/>
          <p:cNvSpPr txBox="1"/>
          <p:nvPr/>
        </p:nvSpPr>
        <p:spPr>
          <a:xfrm>
            <a:off x="5673725" y="4841875"/>
            <a:ext cx="14414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(Attainable)</a:t>
            </a:r>
          </a:p>
        </p:txBody>
      </p:sp>
      <p:sp>
        <p:nvSpPr>
          <p:cNvPr id="669" name="Shape 669"/>
          <p:cNvSpPr txBox="1"/>
          <p:nvPr/>
        </p:nvSpPr>
        <p:spPr>
          <a:xfrm>
            <a:off x="6726236" y="3594100"/>
            <a:ext cx="17081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(Unattainable)</a:t>
            </a:r>
          </a:p>
        </p:txBody>
      </p:sp>
      <p:grpSp>
        <p:nvGrpSpPr>
          <p:cNvPr id="670" name="Shape 670"/>
          <p:cNvGrpSpPr/>
          <p:nvPr/>
        </p:nvGrpSpPr>
        <p:grpSpPr>
          <a:xfrm>
            <a:off x="5970586" y="2916237"/>
            <a:ext cx="1466850" cy="588962"/>
            <a:chOff x="2433636" y="5580062"/>
            <a:chExt cx="1466850" cy="588962"/>
          </a:xfrm>
        </p:grpSpPr>
        <p:sp>
          <p:nvSpPr>
            <p:cNvPr id="671" name="Shape 671"/>
            <p:cNvSpPr txBox="1"/>
            <p:nvPr/>
          </p:nvSpPr>
          <p:spPr>
            <a:xfrm>
              <a:off x="2433636" y="5580062"/>
              <a:ext cx="1466850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Income = $12</a:t>
              </a:r>
            </a:p>
          </p:txBody>
        </p:sp>
        <p:sp>
          <p:nvSpPr>
            <p:cNvPr id="672" name="Shape 672"/>
            <p:cNvSpPr txBox="1"/>
            <p:nvPr/>
          </p:nvSpPr>
          <p:spPr>
            <a:xfrm>
              <a:off x="2586036" y="5832475"/>
              <a:ext cx="1162049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1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lang="en-US" sz="1600" b="1" i="1" u="none" strike="noStrike" cap="none" baseline="-25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</a:t>
              </a:r>
              <a:r>
                <a:rPr lang="en-US" sz="1600" b="1" i="1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= $1.50</a:t>
              </a:r>
            </a:p>
          </p:txBody>
        </p:sp>
        <p:cxnSp>
          <p:nvCxnSpPr>
            <p:cNvPr id="673" name="Shape 673"/>
            <p:cNvCxnSpPr/>
            <p:nvPr/>
          </p:nvCxnSpPr>
          <p:spPr>
            <a:xfrm>
              <a:off x="2465386" y="5878512"/>
              <a:ext cx="1404936" cy="0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674" name="Shape 674"/>
          <p:cNvGrpSpPr/>
          <p:nvPr/>
        </p:nvGrpSpPr>
        <p:grpSpPr>
          <a:xfrm>
            <a:off x="7370761" y="4356100"/>
            <a:ext cx="1466850" cy="603249"/>
            <a:chOff x="4530725" y="6018212"/>
            <a:chExt cx="1466850" cy="603249"/>
          </a:xfrm>
        </p:grpSpPr>
        <p:sp>
          <p:nvSpPr>
            <p:cNvPr id="675" name="Shape 675"/>
            <p:cNvSpPr txBox="1"/>
            <p:nvPr/>
          </p:nvSpPr>
          <p:spPr>
            <a:xfrm>
              <a:off x="4530725" y="6018212"/>
              <a:ext cx="1466850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Income = $12</a:t>
              </a:r>
            </a:p>
          </p:txBody>
        </p:sp>
        <p:sp>
          <p:nvSpPr>
            <p:cNvPr id="676" name="Shape 676"/>
            <p:cNvSpPr txBox="1"/>
            <p:nvPr/>
          </p:nvSpPr>
          <p:spPr>
            <a:xfrm>
              <a:off x="4824412" y="6284912"/>
              <a:ext cx="879474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1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lang="en-US" sz="1600" b="1" i="1" u="none" strike="noStrike" cap="none" baseline="-25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</a:t>
              </a:r>
              <a:r>
                <a:rPr lang="en-US" sz="1600" b="1" i="1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= $1</a:t>
              </a:r>
            </a:p>
          </p:txBody>
        </p:sp>
        <p:cxnSp>
          <p:nvCxnSpPr>
            <p:cNvPr id="677" name="Shape 677"/>
            <p:cNvCxnSpPr/>
            <p:nvPr/>
          </p:nvCxnSpPr>
          <p:spPr>
            <a:xfrm>
              <a:off x="4560887" y="6330950"/>
              <a:ext cx="1404936" cy="0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cxnSp>
        <p:nvCxnSpPr>
          <p:cNvPr id="678" name="Shape 678"/>
          <p:cNvCxnSpPr/>
          <p:nvPr/>
        </p:nvCxnSpPr>
        <p:spPr>
          <a:xfrm flipH="1">
            <a:off x="5605462" y="3279775"/>
            <a:ext cx="403225" cy="403225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679" name="Shape 679"/>
          <p:cNvCxnSpPr/>
          <p:nvPr/>
        </p:nvCxnSpPr>
        <p:spPr>
          <a:xfrm>
            <a:off x="8164511" y="4881562"/>
            <a:ext cx="195261" cy="598487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680" name="Shape 680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Chapter Objectives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977900" y="1408112"/>
            <a:ext cx="8166099" cy="54498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utility and marginal utility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Law of diminishing marginal utility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Marginal utility-to-price ratios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Deriving the demand curve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Income and substitution effects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Appendix: the indifference curve model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Shape 685"/>
          <p:cNvSpPr txBox="1"/>
          <p:nvPr/>
        </p:nvSpPr>
        <p:spPr>
          <a:xfrm>
            <a:off x="1735136" y="4989512"/>
            <a:ext cx="3309937" cy="381000"/>
          </a:xfrm>
          <a:prstGeom prst="rect">
            <a:avLst/>
          </a:prstGeom>
          <a:solidFill>
            <a:srgbClr val="FFFF00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6" name="Shape 686"/>
          <p:cNvSpPr txBox="1"/>
          <p:nvPr/>
        </p:nvSpPr>
        <p:spPr>
          <a:xfrm>
            <a:off x="1738311" y="4548187"/>
            <a:ext cx="3309937" cy="381000"/>
          </a:xfrm>
          <a:prstGeom prst="rect">
            <a:avLst/>
          </a:prstGeom>
          <a:solidFill>
            <a:srgbClr val="FFFF00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Shape 687"/>
          <p:cNvSpPr txBox="1"/>
          <p:nvPr/>
        </p:nvSpPr>
        <p:spPr>
          <a:xfrm>
            <a:off x="1738311" y="4103687"/>
            <a:ext cx="3309937" cy="381000"/>
          </a:xfrm>
          <a:prstGeom prst="rect">
            <a:avLst/>
          </a:prstGeom>
          <a:solidFill>
            <a:srgbClr val="FFFF00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8" name="Shape 688"/>
          <p:cNvSpPr txBox="1"/>
          <p:nvPr/>
        </p:nvSpPr>
        <p:spPr>
          <a:xfrm>
            <a:off x="1730375" y="3640137"/>
            <a:ext cx="3309937" cy="381000"/>
          </a:xfrm>
          <a:prstGeom prst="rect">
            <a:avLst/>
          </a:prstGeom>
          <a:solidFill>
            <a:srgbClr val="FFFF00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Shape 689"/>
          <p:cNvSpPr txBox="1">
            <a:spLocks noGrp="1"/>
          </p:cNvSpPr>
          <p:nvPr>
            <p:ph type="title"/>
          </p:nvPr>
        </p:nvSpPr>
        <p:spPr>
          <a:xfrm>
            <a:off x="863600" y="0"/>
            <a:ext cx="8280399" cy="110489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Indifference Curves</a:t>
            </a:r>
          </a:p>
        </p:txBody>
      </p:sp>
      <p:sp>
        <p:nvSpPr>
          <p:cNvPr id="690" name="Shape 690"/>
          <p:cNvSpPr txBox="1">
            <a:spLocks noGrp="1"/>
          </p:cNvSpPr>
          <p:nvPr>
            <p:ph type="body" idx="1"/>
          </p:nvPr>
        </p:nvSpPr>
        <p:spPr>
          <a:xfrm>
            <a:off x="1236662" y="1060450"/>
            <a:ext cx="7218362" cy="1581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preferred</a:t>
            </a:r>
          </a:p>
          <a:p>
            <a:pPr marL="742950" marR="0" lvl="1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Downsloping and convex</a:t>
            </a:r>
          </a:p>
          <a:p>
            <a:pPr marL="742950" marR="0" lvl="1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Marginal rate of substitution </a:t>
            </a:r>
          </a:p>
        </p:txBody>
      </p:sp>
      <p:grpSp>
        <p:nvGrpSpPr>
          <p:cNvPr id="691" name="Shape 691"/>
          <p:cNvGrpSpPr/>
          <p:nvPr/>
        </p:nvGrpSpPr>
        <p:grpSpPr>
          <a:xfrm>
            <a:off x="5072062" y="2671761"/>
            <a:ext cx="3760788" cy="3406775"/>
            <a:chOff x="5072062" y="2493961"/>
            <a:chExt cx="3760788" cy="3406775"/>
          </a:xfrm>
        </p:grpSpPr>
        <p:grpSp>
          <p:nvGrpSpPr>
            <p:cNvPr id="692" name="Shape 692"/>
            <p:cNvGrpSpPr/>
            <p:nvPr/>
          </p:nvGrpSpPr>
          <p:grpSpPr>
            <a:xfrm>
              <a:off x="5881687" y="5375275"/>
              <a:ext cx="2682874" cy="336549"/>
              <a:chOff x="5681662" y="5375275"/>
              <a:chExt cx="2682874" cy="336549"/>
            </a:xfrm>
          </p:grpSpPr>
          <p:sp>
            <p:nvSpPr>
              <p:cNvPr id="693" name="Shape 693"/>
              <p:cNvSpPr txBox="1"/>
              <p:nvPr/>
            </p:nvSpPr>
            <p:spPr>
              <a:xfrm>
                <a:off x="5681662" y="53752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694" name="Shape 694"/>
              <p:cNvSpPr txBox="1"/>
              <p:nvPr/>
            </p:nvSpPr>
            <p:spPr>
              <a:xfrm>
                <a:off x="6145212" y="53752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695" name="Shape 695"/>
              <p:cNvSpPr txBox="1"/>
              <p:nvPr/>
            </p:nvSpPr>
            <p:spPr>
              <a:xfrm>
                <a:off x="6608761" y="53752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696" name="Shape 696"/>
              <p:cNvSpPr txBox="1"/>
              <p:nvPr/>
            </p:nvSpPr>
            <p:spPr>
              <a:xfrm>
                <a:off x="7094536" y="53752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8</a:t>
                </a:r>
              </a:p>
            </p:txBody>
          </p:sp>
          <p:sp>
            <p:nvSpPr>
              <p:cNvPr id="697" name="Shape 697"/>
              <p:cNvSpPr txBox="1"/>
              <p:nvPr/>
            </p:nvSpPr>
            <p:spPr>
              <a:xfrm>
                <a:off x="7491411" y="5375275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698" name="Shape 698"/>
              <p:cNvSpPr txBox="1"/>
              <p:nvPr/>
            </p:nvSpPr>
            <p:spPr>
              <a:xfrm>
                <a:off x="7954961" y="5375275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12</a:t>
                </a:r>
              </a:p>
            </p:txBody>
          </p:sp>
        </p:grpSp>
        <p:sp>
          <p:nvSpPr>
            <p:cNvPr id="699" name="Shape 699"/>
            <p:cNvSpPr txBox="1"/>
            <p:nvPr/>
          </p:nvSpPr>
          <p:spPr>
            <a:xfrm rot="-5400000">
              <a:off x="4576762" y="3779837"/>
              <a:ext cx="1295400" cy="3047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Quantity of A</a:t>
              </a:r>
            </a:p>
          </p:txBody>
        </p:sp>
        <p:grpSp>
          <p:nvGrpSpPr>
            <p:cNvPr id="700" name="Shape 700"/>
            <p:cNvGrpSpPr/>
            <p:nvPr/>
          </p:nvGrpSpPr>
          <p:grpSpPr>
            <a:xfrm>
              <a:off x="5165725" y="2493961"/>
              <a:ext cx="409575" cy="3048000"/>
              <a:chOff x="4965700" y="2493961"/>
              <a:chExt cx="409575" cy="3048000"/>
            </a:xfrm>
          </p:grpSpPr>
          <p:sp>
            <p:nvSpPr>
              <p:cNvPr id="701" name="Shape 701"/>
              <p:cNvSpPr txBox="1"/>
              <p:nvPr/>
            </p:nvSpPr>
            <p:spPr>
              <a:xfrm>
                <a:off x="5078412" y="3814762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702" name="Shape 702"/>
              <p:cNvSpPr txBox="1"/>
              <p:nvPr/>
            </p:nvSpPr>
            <p:spPr>
              <a:xfrm>
                <a:off x="5078412" y="3378200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8</a:t>
                </a:r>
              </a:p>
            </p:txBody>
          </p:sp>
          <p:sp>
            <p:nvSpPr>
              <p:cNvPr id="703" name="Shape 703"/>
              <p:cNvSpPr txBox="1"/>
              <p:nvPr/>
            </p:nvSpPr>
            <p:spPr>
              <a:xfrm>
                <a:off x="4965700" y="2930525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704" name="Shape 704"/>
              <p:cNvSpPr txBox="1"/>
              <p:nvPr/>
            </p:nvSpPr>
            <p:spPr>
              <a:xfrm>
                <a:off x="4965700" y="2493961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12</a:t>
                </a:r>
              </a:p>
            </p:txBody>
          </p:sp>
          <p:sp>
            <p:nvSpPr>
              <p:cNvPr id="705" name="Shape 705"/>
              <p:cNvSpPr txBox="1"/>
              <p:nvPr/>
            </p:nvSpPr>
            <p:spPr>
              <a:xfrm>
                <a:off x="5078412" y="4267200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706" name="Shape 706"/>
              <p:cNvSpPr txBox="1"/>
              <p:nvPr/>
            </p:nvSpPr>
            <p:spPr>
              <a:xfrm>
                <a:off x="5078412" y="4719637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707" name="Shape 707"/>
              <p:cNvSpPr txBox="1"/>
              <p:nvPr/>
            </p:nvSpPr>
            <p:spPr>
              <a:xfrm>
                <a:off x="5078412" y="5205412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</a:p>
            </p:txBody>
          </p:sp>
        </p:grpSp>
        <p:grpSp>
          <p:nvGrpSpPr>
            <p:cNvPr id="708" name="Shape 708"/>
            <p:cNvGrpSpPr/>
            <p:nvPr/>
          </p:nvGrpSpPr>
          <p:grpSpPr>
            <a:xfrm>
              <a:off x="5556250" y="2665411"/>
              <a:ext cx="3276600" cy="2733675"/>
              <a:chOff x="5356225" y="2665411"/>
              <a:chExt cx="3276600" cy="2733675"/>
            </a:xfrm>
          </p:grpSpPr>
          <p:grpSp>
            <p:nvGrpSpPr>
              <p:cNvPr id="709" name="Shape 709"/>
              <p:cNvGrpSpPr/>
              <p:nvPr/>
            </p:nvGrpSpPr>
            <p:grpSpPr>
              <a:xfrm>
                <a:off x="5359400" y="2665411"/>
                <a:ext cx="3273424" cy="2733674"/>
                <a:chOff x="5359400" y="2320924"/>
                <a:chExt cx="3273424" cy="2733674"/>
              </a:xfrm>
            </p:grpSpPr>
            <p:grpSp>
              <p:nvGrpSpPr>
                <p:cNvPr id="710" name="Shape 710"/>
                <p:cNvGrpSpPr/>
                <p:nvPr/>
              </p:nvGrpSpPr>
              <p:grpSpPr>
                <a:xfrm>
                  <a:off x="5364162" y="2320924"/>
                  <a:ext cx="3268661" cy="2733674"/>
                  <a:chOff x="5362575" y="2657475"/>
                  <a:chExt cx="2855911" cy="2397125"/>
                </a:xfrm>
              </p:grpSpPr>
              <p:cxnSp>
                <p:nvCxnSpPr>
                  <p:cNvPr id="711" name="Shape 711"/>
                  <p:cNvCxnSpPr/>
                  <p:nvPr/>
                </p:nvCxnSpPr>
                <p:spPr>
                  <a:xfrm>
                    <a:off x="5362575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12" name="Shape 712"/>
                  <p:cNvCxnSpPr/>
                  <p:nvPr/>
                </p:nvCxnSpPr>
                <p:spPr>
                  <a:xfrm>
                    <a:off x="5770562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13" name="Shape 713"/>
                  <p:cNvCxnSpPr/>
                  <p:nvPr/>
                </p:nvCxnSpPr>
                <p:spPr>
                  <a:xfrm>
                    <a:off x="6178550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14" name="Shape 714"/>
                  <p:cNvCxnSpPr/>
                  <p:nvPr/>
                </p:nvCxnSpPr>
                <p:spPr>
                  <a:xfrm>
                    <a:off x="6586536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15" name="Shape 715"/>
                  <p:cNvCxnSpPr/>
                  <p:nvPr/>
                </p:nvCxnSpPr>
                <p:spPr>
                  <a:xfrm>
                    <a:off x="6994525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16" name="Shape 716"/>
                  <p:cNvCxnSpPr/>
                  <p:nvPr/>
                </p:nvCxnSpPr>
                <p:spPr>
                  <a:xfrm>
                    <a:off x="7402511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17" name="Shape 717"/>
                  <p:cNvCxnSpPr/>
                  <p:nvPr/>
                </p:nvCxnSpPr>
                <p:spPr>
                  <a:xfrm>
                    <a:off x="7810500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18" name="Shape 718"/>
                  <p:cNvCxnSpPr/>
                  <p:nvPr/>
                </p:nvCxnSpPr>
                <p:spPr>
                  <a:xfrm>
                    <a:off x="8218486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719" name="Shape 719"/>
                <p:cNvGrpSpPr/>
                <p:nvPr/>
              </p:nvGrpSpPr>
              <p:grpSpPr>
                <a:xfrm>
                  <a:off x="5359400" y="2324100"/>
                  <a:ext cx="3267075" cy="2722562"/>
                  <a:chOff x="5359400" y="1519237"/>
                  <a:chExt cx="3267075" cy="3527425"/>
                </a:xfrm>
              </p:grpSpPr>
              <p:cxnSp>
                <p:nvCxnSpPr>
                  <p:cNvPr id="720" name="Shape 720"/>
                  <p:cNvCxnSpPr/>
                  <p:nvPr/>
                </p:nvCxnSpPr>
                <p:spPr>
                  <a:xfrm>
                    <a:off x="5359400" y="5046662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21" name="Shape 721"/>
                  <p:cNvCxnSpPr/>
                  <p:nvPr/>
                </p:nvCxnSpPr>
                <p:spPr>
                  <a:xfrm>
                    <a:off x="5359400" y="439102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22" name="Shape 722"/>
                  <p:cNvCxnSpPr/>
                  <p:nvPr/>
                </p:nvCxnSpPr>
                <p:spPr>
                  <a:xfrm>
                    <a:off x="5359400" y="381317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23" name="Shape 723"/>
                  <p:cNvCxnSpPr/>
                  <p:nvPr/>
                </p:nvCxnSpPr>
                <p:spPr>
                  <a:xfrm>
                    <a:off x="5359400" y="323532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24" name="Shape 724"/>
                  <p:cNvCxnSpPr/>
                  <p:nvPr/>
                </p:nvCxnSpPr>
                <p:spPr>
                  <a:xfrm>
                    <a:off x="5359400" y="2667000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25" name="Shape 725"/>
                  <p:cNvCxnSpPr/>
                  <p:nvPr/>
                </p:nvCxnSpPr>
                <p:spPr>
                  <a:xfrm>
                    <a:off x="5359400" y="2087561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26" name="Shape 726"/>
                  <p:cNvCxnSpPr/>
                  <p:nvPr/>
                </p:nvCxnSpPr>
                <p:spPr>
                  <a:xfrm>
                    <a:off x="5359400" y="1519237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</p:grpSp>
          </p:grpSp>
          <p:cxnSp>
            <p:nvCxnSpPr>
              <p:cNvPr id="727" name="Shape 727"/>
              <p:cNvCxnSpPr/>
              <p:nvPr/>
            </p:nvCxnSpPr>
            <p:spPr>
              <a:xfrm>
                <a:off x="5356225" y="2667000"/>
                <a:ext cx="0" cy="2732087"/>
              </a:xfrm>
              <a:prstGeom prst="straightConnector1">
                <a:avLst/>
              </a:prstGeom>
              <a:noFill/>
              <a:ln w="28575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28" name="Shape 728"/>
              <p:cNvCxnSpPr/>
              <p:nvPr/>
            </p:nvCxnSpPr>
            <p:spPr>
              <a:xfrm>
                <a:off x="5356225" y="5387975"/>
                <a:ext cx="3276600" cy="0"/>
              </a:xfrm>
              <a:prstGeom prst="straightConnector1">
                <a:avLst/>
              </a:prstGeom>
              <a:noFill/>
              <a:ln w="28575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sp>
          <p:nvSpPr>
            <p:cNvPr id="729" name="Shape 729"/>
            <p:cNvSpPr txBox="1"/>
            <p:nvPr/>
          </p:nvSpPr>
          <p:spPr>
            <a:xfrm>
              <a:off x="6500812" y="5595937"/>
              <a:ext cx="1295400" cy="3047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Quantity of B</a:t>
              </a:r>
            </a:p>
          </p:txBody>
        </p:sp>
      </p:grpSp>
      <p:grpSp>
        <p:nvGrpSpPr>
          <p:cNvPr id="730" name="Shape 730"/>
          <p:cNvGrpSpPr/>
          <p:nvPr/>
        </p:nvGrpSpPr>
        <p:grpSpPr>
          <a:xfrm>
            <a:off x="1643061" y="3005136"/>
            <a:ext cx="3482975" cy="2622550"/>
            <a:chOff x="1643061" y="3005136"/>
            <a:chExt cx="3482975" cy="2622550"/>
          </a:xfrm>
        </p:grpSpPr>
        <p:sp>
          <p:nvSpPr>
            <p:cNvPr id="731" name="Shape 731"/>
            <p:cNvSpPr txBox="1"/>
            <p:nvPr/>
          </p:nvSpPr>
          <p:spPr>
            <a:xfrm>
              <a:off x="1698625" y="3006725"/>
              <a:ext cx="3384550" cy="566736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Shape 732"/>
            <p:cNvSpPr txBox="1"/>
            <p:nvPr/>
          </p:nvSpPr>
          <p:spPr>
            <a:xfrm>
              <a:off x="1643061" y="3105150"/>
              <a:ext cx="1425574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Combination</a:t>
              </a:r>
            </a:p>
          </p:txBody>
        </p:sp>
        <p:sp>
          <p:nvSpPr>
            <p:cNvPr id="733" name="Shape 733"/>
            <p:cNvSpPr txBox="1"/>
            <p:nvPr/>
          </p:nvSpPr>
          <p:spPr>
            <a:xfrm>
              <a:off x="2957511" y="3106736"/>
              <a:ext cx="1144587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Units of A</a:t>
              </a:r>
            </a:p>
          </p:txBody>
        </p:sp>
        <p:sp>
          <p:nvSpPr>
            <p:cNvPr id="734" name="Shape 734"/>
            <p:cNvSpPr txBox="1"/>
            <p:nvPr/>
          </p:nvSpPr>
          <p:spPr>
            <a:xfrm>
              <a:off x="3981450" y="3106736"/>
              <a:ext cx="1144587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Units of B</a:t>
              </a:r>
            </a:p>
          </p:txBody>
        </p:sp>
        <p:cxnSp>
          <p:nvCxnSpPr>
            <p:cNvPr id="735" name="Shape 735"/>
            <p:cNvCxnSpPr/>
            <p:nvPr/>
          </p:nvCxnSpPr>
          <p:spPr>
            <a:xfrm>
              <a:off x="3019425" y="3005136"/>
              <a:ext cx="0" cy="2622550"/>
            </a:xfrm>
            <a:prstGeom prst="straightConnector1">
              <a:avLst/>
            </a:prstGeom>
            <a:noFill/>
            <a:ln w="1905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736" name="Shape 736"/>
            <p:cNvCxnSpPr/>
            <p:nvPr/>
          </p:nvCxnSpPr>
          <p:spPr>
            <a:xfrm>
              <a:off x="4038600" y="3005136"/>
              <a:ext cx="0" cy="2622550"/>
            </a:xfrm>
            <a:prstGeom prst="straightConnector1">
              <a:avLst/>
            </a:prstGeom>
            <a:noFill/>
            <a:ln w="1905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737" name="Shape 737"/>
          <p:cNvSpPr txBox="1"/>
          <p:nvPr/>
        </p:nvSpPr>
        <p:spPr>
          <a:xfrm>
            <a:off x="2130425" y="3505200"/>
            <a:ext cx="409575" cy="19208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</a:p>
        </p:txBody>
      </p:sp>
      <p:sp>
        <p:nvSpPr>
          <p:cNvPr id="738" name="Shape 738"/>
          <p:cNvSpPr txBox="1"/>
          <p:nvPr/>
        </p:nvSpPr>
        <p:spPr>
          <a:xfrm>
            <a:off x="3282950" y="3505200"/>
            <a:ext cx="466725" cy="19208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</a:p>
        </p:txBody>
      </p:sp>
      <p:sp>
        <p:nvSpPr>
          <p:cNvPr id="739" name="Shape 739"/>
          <p:cNvSpPr txBox="1"/>
          <p:nvPr/>
        </p:nvSpPr>
        <p:spPr>
          <a:xfrm>
            <a:off x="4384675" y="3505200"/>
            <a:ext cx="325437" cy="19208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</a:p>
        </p:txBody>
      </p:sp>
      <p:sp>
        <p:nvSpPr>
          <p:cNvPr id="740" name="Shape 740"/>
          <p:cNvSpPr/>
          <p:nvPr/>
        </p:nvSpPr>
        <p:spPr>
          <a:xfrm>
            <a:off x="6030912" y="2830511"/>
            <a:ext cx="2351086" cy="2274886"/>
          </a:xfrm>
          <a:custGeom>
            <a:avLst/>
            <a:gdLst/>
            <a:ahLst/>
            <a:cxnLst/>
            <a:rect l="0" t="0" r="0" b="0"/>
            <a:pathLst>
              <a:path w="1481" h="1433" extrusionOk="0">
                <a:moveTo>
                  <a:pt x="0" y="0"/>
                </a:moveTo>
                <a:cubicBezTo>
                  <a:pt x="99" y="323"/>
                  <a:pt x="198" y="647"/>
                  <a:pt x="295" y="836"/>
                </a:cubicBezTo>
                <a:cubicBezTo>
                  <a:pt x="392" y="1025"/>
                  <a:pt x="486" y="1061"/>
                  <a:pt x="583" y="1131"/>
                </a:cubicBezTo>
                <a:cubicBezTo>
                  <a:pt x="680" y="1201"/>
                  <a:pt x="728" y="1205"/>
                  <a:pt x="878" y="1255"/>
                </a:cubicBezTo>
                <a:cubicBezTo>
                  <a:pt x="1028" y="1305"/>
                  <a:pt x="1381" y="1403"/>
                  <a:pt x="1481" y="1433"/>
                </a:cubicBezTo>
              </a:path>
            </a:pathLst>
          </a:custGeom>
          <a:noFill/>
          <a:ln w="57150" cap="flat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Shape 741"/>
          <p:cNvSpPr/>
          <p:nvPr/>
        </p:nvSpPr>
        <p:spPr>
          <a:xfrm>
            <a:off x="5970587" y="2789236"/>
            <a:ext cx="120649" cy="12064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Shape 742"/>
          <p:cNvSpPr/>
          <p:nvPr/>
        </p:nvSpPr>
        <p:spPr>
          <a:xfrm>
            <a:off x="6434137" y="4108450"/>
            <a:ext cx="120649" cy="12064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Shape 743"/>
          <p:cNvSpPr/>
          <p:nvPr/>
        </p:nvSpPr>
        <p:spPr>
          <a:xfrm>
            <a:off x="6897686" y="4560887"/>
            <a:ext cx="120649" cy="12064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Shape 744"/>
          <p:cNvSpPr/>
          <p:nvPr/>
        </p:nvSpPr>
        <p:spPr>
          <a:xfrm>
            <a:off x="7372350" y="4768850"/>
            <a:ext cx="120649" cy="12064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Shape 745"/>
          <p:cNvSpPr txBox="1"/>
          <p:nvPr/>
        </p:nvSpPr>
        <p:spPr>
          <a:xfrm>
            <a:off x="6134100" y="2747961"/>
            <a:ext cx="2476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</a:t>
            </a:r>
          </a:p>
        </p:txBody>
      </p:sp>
      <p:sp>
        <p:nvSpPr>
          <p:cNvPr id="746" name="Shape 746"/>
          <p:cNvSpPr txBox="1"/>
          <p:nvPr/>
        </p:nvSpPr>
        <p:spPr>
          <a:xfrm>
            <a:off x="6508750" y="3967162"/>
            <a:ext cx="3111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</a:t>
            </a:r>
          </a:p>
        </p:txBody>
      </p:sp>
      <p:sp>
        <p:nvSpPr>
          <p:cNvPr id="747" name="Shape 747"/>
          <p:cNvSpPr txBox="1"/>
          <p:nvPr/>
        </p:nvSpPr>
        <p:spPr>
          <a:xfrm>
            <a:off x="6916736" y="4297362"/>
            <a:ext cx="2476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748" name="Shape 748"/>
          <p:cNvSpPr txBox="1"/>
          <p:nvPr/>
        </p:nvSpPr>
        <p:spPr>
          <a:xfrm>
            <a:off x="7391400" y="4505325"/>
            <a:ext cx="3873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</a:p>
        </p:txBody>
      </p:sp>
      <p:sp>
        <p:nvSpPr>
          <p:cNvPr id="749" name="Shape 749"/>
          <p:cNvSpPr txBox="1"/>
          <p:nvPr/>
        </p:nvSpPr>
        <p:spPr>
          <a:xfrm>
            <a:off x="8375650" y="4924425"/>
            <a:ext cx="2476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</a:p>
        </p:txBody>
      </p:sp>
      <p:sp>
        <p:nvSpPr>
          <p:cNvPr id="750" name="Shape 750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Shape 755"/>
          <p:cNvSpPr/>
          <p:nvPr/>
        </p:nvSpPr>
        <p:spPr>
          <a:xfrm>
            <a:off x="3417887" y="3313112"/>
            <a:ext cx="3863974" cy="2462212"/>
          </a:xfrm>
          <a:prstGeom prst="rtTriangle">
            <a:avLst/>
          </a:prstGeom>
          <a:solidFill>
            <a:srgbClr val="FFCC66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Shape 756"/>
          <p:cNvSpPr txBox="1">
            <a:spLocks noGrp="1"/>
          </p:cNvSpPr>
          <p:nvPr>
            <p:ph type="title"/>
          </p:nvPr>
        </p:nvSpPr>
        <p:spPr>
          <a:xfrm>
            <a:off x="850900" y="0"/>
            <a:ext cx="8293099" cy="792162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Indifference Curve Analysis</a:t>
            </a:r>
          </a:p>
        </p:txBody>
      </p:sp>
      <p:sp>
        <p:nvSpPr>
          <p:cNvPr id="757" name="Shape 757"/>
          <p:cNvSpPr txBox="1">
            <a:spLocks noGrp="1"/>
          </p:cNvSpPr>
          <p:nvPr>
            <p:ph type="body" idx="1"/>
          </p:nvPr>
        </p:nvSpPr>
        <p:spPr>
          <a:xfrm>
            <a:off x="982662" y="817562"/>
            <a:ext cx="7218362" cy="10493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indifference map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Equilibrium position at tangency</a:t>
            </a:r>
          </a:p>
        </p:txBody>
      </p:sp>
      <p:grpSp>
        <p:nvGrpSpPr>
          <p:cNvPr id="758" name="Shape 758"/>
          <p:cNvGrpSpPr/>
          <p:nvPr/>
        </p:nvGrpSpPr>
        <p:grpSpPr>
          <a:xfrm>
            <a:off x="2706686" y="1898649"/>
            <a:ext cx="5192712" cy="4494212"/>
            <a:chOff x="2706686" y="1898649"/>
            <a:chExt cx="5192712" cy="4494212"/>
          </a:xfrm>
        </p:grpSpPr>
        <p:grpSp>
          <p:nvGrpSpPr>
            <p:cNvPr id="759" name="Shape 759"/>
            <p:cNvGrpSpPr/>
            <p:nvPr/>
          </p:nvGrpSpPr>
          <p:grpSpPr>
            <a:xfrm>
              <a:off x="3913187" y="5780086"/>
              <a:ext cx="3532186" cy="334961"/>
              <a:chOff x="5681662" y="5375275"/>
              <a:chExt cx="2571749" cy="244474"/>
            </a:xfrm>
          </p:grpSpPr>
          <p:sp>
            <p:nvSpPr>
              <p:cNvPr id="760" name="Shape 760"/>
              <p:cNvSpPr txBox="1"/>
              <p:nvPr/>
            </p:nvSpPr>
            <p:spPr>
              <a:xfrm>
                <a:off x="5681662" y="5375275"/>
                <a:ext cx="215899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761" name="Shape 761"/>
              <p:cNvSpPr txBox="1"/>
              <p:nvPr/>
            </p:nvSpPr>
            <p:spPr>
              <a:xfrm>
                <a:off x="6145212" y="5375275"/>
                <a:ext cx="215899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762" name="Shape 762"/>
              <p:cNvSpPr txBox="1"/>
              <p:nvPr/>
            </p:nvSpPr>
            <p:spPr>
              <a:xfrm>
                <a:off x="6608761" y="5375275"/>
                <a:ext cx="215899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763" name="Shape 763"/>
              <p:cNvSpPr txBox="1"/>
              <p:nvPr/>
            </p:nvSpPr>
            <p:spPr>
              <a:xfrm>
                <a:off x="7094536" y="5375275"/>
                <a:ext cx="215899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8</a:t>
                </a:r>
              </a:p>
            </p:txBody>
          </p:sp>
          <p:sp>
            <p:nvSpPr>
              <p:cNvPr id="764" name="Shape 764"/>
              <p:cNvSpPr txBox="1"/>
              <p:nvPr/>
            </p:nvSpPr>
            <p:spPr>
              <a:xfrm>
                <a:off x="7491411" y="5375275"/>
                <a:ext cx="298450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765" name="Shape 765"/>
              <p:cNvSpPr txBox="1"/>
              <p:nvPr/>
            </p:nvSpPr>
            <p:spPr>
              <a:xfrm>
                <a:off x="7954961" y="5375275"/>
                <a:ext cx="298450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12</a:t>
                </a:r>
              </a:p>
            </p:txBody>
          </p:sp>
        </p:grpSp>
        <p:sp>
          <p:nvSpPr>
            <p:cNvPr id="766" name="Shape 766"/>
            <p:cNvSpPr txBox="1"/>
            <p:nvPr/>
          </p:nvSpPr>
          <p:spPr>
            <a:xfrm rot="-5400000">
              <a:off x="2143918" y="3785392"/>
              <a:ext cx="1462086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Quantity of A</a:t>
              </a:r>
            </a:p>
          </p:txBody>
        </p:sp>
        <p:grpSp>
          <p:nvGrpSpPr>
            <p:cNvPr id="767" name="Shape 767"/>
            <p:cNvGrpSpPr/>
            <p:nvPr/>
          </p:nvGrpSpPr>
          <p:grpSpPr>
            <a:xfrm>
              <a:off x="3014661" y="1898649"/>
              <a:ext cx="409575" cy="4064000"/>
              <a:chOff x="5076825" y="2493961"/>
              <a:chExt cx="298450" cy="2957512"/>
            </a:xfrm>
          </p:grpSpPr>
          <p:sp>
            <p:nvSpPr>
              <p:cNvPr id="768" name="Shape 768"/>
              <p:cNvSpPr txBox="1"/>
              <p:nvPr/>
            </p:nvSpPr>
            <p:spPr>
              <a:xfrm>
                <a:off x="5159375" y="3814762"/>
                <a:ext cx="215899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769" name="Shape 769"/>
              <p:cNvSpPr txBox="1"/>
              <p:nvPr/>
            </p:nvSpPr>
            <p:spPr>
              <a:xfrm>
                <a:off x="5159375" y="3378200"/>
                <a:ext cx="215899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8</a:t>
                </a:r>
              </a:p>
            </p:txBody>
          </p:sp>
          <p:sp>
            <p:nvSpPr>
              <p:cNvPr id="770" name="Shape 770"/>
              <p:cNvSpPr txBox="1"/>
              <p:nvPr/>
            </p:nvSpPr>
            <p:spPr>
              <a:xfrm>
                <a:off x="5076825" y="2930525"/>
                <a:ext cx="298450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771" name="Shape 771"/>
              <p:cNvSpPr txBox="1"/>
              <p:nvPr/>
            </p:nvSpPr>
            <p:spPr>
              <a:xfrm>
                <a:off x="5076825" y="2493961"/>
                <a:ext cx="298450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12</a:t>
                </a:r>
              </a:p>
            </p:txBody>
          </p:sp>
          <p:sp>
            <p:nvSpPr>
              <p:cNvPr id="772" name="Shape 772"/>
              <p:cNvSpPr txBox="1"/>
              <p:nvPr/>
            </p:nvSpPr>
            <p:spPr>
              <a:xfrm>
                <a:off x="5159375" y="4267200"/>
                <a:ext cx="215899" cy="2444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773" name="Shape 773"/>
              <p:cNvSpPr txBox="1"/>
              <p:nvPr/>
            </p:nvSpPr>
            <p:spPr>
              <a:xfrm>
                <a:off x="5159375" y="4719637"/>
                <a:ext cx="215899" cy="2460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774" name="Shape 774"/>
              <p:cNvSpPr txBox="1"/>
              <p:nvPr/>
            </p:nvSpPr>
            <p:spPr>
              <a:xfrm>
                <a:off x="5159375" y="5205412"/>
                <a:ext cx="215899" cy="2460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</a:p>
            </p:txBody>
          </p:sp>
        </p:grpSp>
        <p:grpSp>
          <p:nvGrpSpPr>
            <p:cNvPr id="775" name="Shape 775"/>
            <p:cNvGrpSpPr/>
            <p:nvPr/>
          </p:nvGrpSpPr>
          <p:grpSpPr>
            <a:xfrm>
              <a:off x="3398837" y="2055811"/>
              <a:ext cx="4500562" cy="3756025"/>
              <a:chOff x="5356225" y="2665411"/>
              <a:chExt cx="3276600" cy="2733675"/>
            </a:xfrm>
          </p:grpSpPr>
          <p:grpSp>
            <p:nvGrpSpPr>
              <p:cNvPr id="776" name="Shape 776"/>
              <p:cNvGrpSpPr/>
              <p:nvPr/>
            </p:nvGrpSpPr>
            <p:grpSpPr>
              <a:xfrm>
                <a:off x="5359400" y="2665411"/>
                <a:ext cx="3273424" cy="2733674"/>
                <a:chOff x="5359400" y="2320924"/>
                <a:chExt cx="3273424" cy="2733674"/>
              </a:xfrm>
            </p:grpSpPr>
            <p:grpSp>
              <p:nvGrpSpPr>
                <p:cNvPr id="777" name="Shape 777"/>
                <p:cNvGrpSpPr/>
                <p:nvPr/>
              </p:nvGrpSpPr>
              <p:grpSpPr>
                <a:xfrm>
                  <a:off x="5364162" y="2320924"/>
                  <a:ext cx="3268661" cy="2733674"/>
                  <a:chOff x="5362575" y="2657475"/>
                  <a:chExt cx="2855911" cy="2397125"/>
                </a:xfrm>
              </p:grpSpPr>
              <p:cxnSp>
                <p:nvCxnSpPr>
                  <p:cNvPr id="778" name="Shape 778"/>
                  <p:cNvCxnSpPr/>
                  <p:nvPr/>
                </p:nvCxnSpPr>
                <p:spPr>
                  <a:xfrm>
                    <a:off x="5362575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79" name="Shape 779"/>
                  <p:cNvCxnSpPr/>
                  <p:nvPr/>
                </p:nvCxnSpPr>
                <p:spPr>
                  <a:xfrm>
                    <a:off x="5770562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0" name="Shape 780"/>
                  <p:cNvCxnSpPr/>
                  <p:nvPr/>
                </p:nvCxnSpPr>
                <p:spPr>
                  <a:xfrm>
                    <a:off x="6178550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1" name="Shape 781"/>
                  <p:cNvCxnSpPr/>
                  <p:nvPr/>
                </p:nvCxnSpPr>
                <p:spPr>
                  <a:xfrm>
                    <a:off x="6586536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2" name="Shape 782"/>
                  <p:cNvCxnSpPr/>
                  <p:nvPr/>
                </p:nvCxnSpPr>
                <p:spPr>
                  <a:xfrm>
                    <a:off x="6994525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3" name="Shape 783"/>
                  <p:cNvCxnSpPr/>
                  <p:nvPr/>
                </p:nvCxnSpPr>
                <p:spPr>
                  <a:xfrm>
                    <a:off x="7402511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4" name="Shape 784"/>
                  <p:cNvCxnSpPr/>
                  <p:nvPr/>
                </p:nvCxnSpPr>
                <p:spPr>
                  <a:xfrm>
                    <a:off x="7810500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5" name="Shape 785"/>
                  <p:cNvCxnSpPr/>
                  <p:nvPr/>
                </p:nvCxnSpPr>
                <p:spPr>
                  <a:xfrm>
                    <a:off x="8218486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786" name="Shape 786"/>
                <p:cNvGrpSpPr/>
                <p:nvPr/>
              </p:nvGrpSpPr>
              <p:grpSpPr>
                <a:xfrm>
                  <a:off x="5359400" y="2324100"/>
                  <a:ext cx="3267075" cy="2722562"/>
                  <a:chOff x="5359400" y="1519237"/>
                  <a:chExt cx="3267075" cy="3527425"/>
                </a:xfrm>
              </p:grpSpPr>
              <p:cxnSp>
                <p:nvCxnSpPr>
                  <p:cNvPr id="787" name="Shape 787"/>
                  <p:cNvCxnSpPr/>
                  <p:nvPr/>
                </p:nvCxnSpPr>
                <p:spPr>
                  <a:xfrm>
                    <a:off x="5359400" y="5046662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8" name="Shape 788"/>
                  <p:cNvCxnSpPr/>
                  <p:nvPr/>
                </p:nvCxnSpPr>
                <p:spPr>
                  <a:xfrm>
                    <a:off x="5359400" y="439102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9" name="Shape 789"/>
                  <p:cNvCxnSpPr/>
                  <p:nvPr/>
                </p:nvCxnSpPr>
                <p:spPr>
                  <a:xfrm>
                    <a:off x="5359400" y="381317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90" name="Shape 790"/>
                  <p:cNvCxnSpPr/>
                  <p:nvPr/>
                </p:nvCxnSpPr>
                <p:spPr>
                  <a:xfrm>
                    <a:off x="5359400" y="323532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91" name="Shape 791"/>
                  <p:cNvCxnSpPr/>
                  <p:nvPr/>
                </p:nvCxnSpPr>
                <p:spPr>
                  <a:xfrm>
                    <a:off x="5359400" y="2667000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92" name="Shape 792"/>
                  <p:cNvCxnSpPr/>
                  <p:nvPr/>
                </p:nvCxnSpPr>
                <p:spPr>
                  <a:xfrm>
                    <a:off x="5359400" y="2087561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93" name="Shape 793"/>
                  <p:cNvCxnSpPr/>
                  <p:nvPr/>
                </p:nvCxnSpPr>
                <p:spPr>
                  <a:xfrm>
                    <a:off x="5359400" y="1519237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</p:grpSp>
          </p:grpSp>
          <p:cxnSp>
            <p:nvCxnSpPr>
              <p:cNvPr id="794" name="Shape 794"/>
              <p:cNvCxnSpPr/>
              <p:nvPr/>
            </p:nvCxnSpPr>
            <p:spPr>
              <a:xfrm>
                <a:off x="5356225" y="2667000"/>
                <a:ext cx="0" cy="2732087"/>
              </a:xfrm>
              <a:prstGeom prst="straightConnector1">
                <a:avLst/>
              </a:prstGeom>
              <a:noFill/>
              <a:ln w="28575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95" name="Shape 795"/>
              <p:cNvCxnSpPr/>
              <p:nvPr/>
            </p:nvCxnSpPr>
            <p:spPr>
              <a:xfrm>
                <a:off x="5356225" y="5387975"/>
                <a:ext cx="3276600" cy="0"/>
              </a:xfrm>
              <a:prstGeom prst="straightConnector1">
                <a:avLst/>
              </a:prstGeom>
              <a:noFill/>
              <a:ln w="28575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sp>
          <p:nvSpPr>
            <p:cNvPr id="796" name="Shape 796"/>
            <p:cNvSpPr txBox="1"/>
            <p:nvPr/>
          </p:nvSpPr>
          <p:spPr>
            <a:xfrm>
              <a:off x="4718050" y="6056312"/>
              <a:ext cx="1462086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Quantity of B</a:t>
              </a:r>
            </a:p>
          </p:txBody>
        </p:sp>
      </p:grpSp>
      <p:sp>
        <p:nvSpPr>
          <p:cNvPr id="797" name="Shape 797"/>
          <p:cNvSpPr/>
          <p:nvPr/>
        </p:nvSpPr>
        <p:spPr>
          <a:xfrm>
            <a:off x="4394200" y="1771650"/>
            <a:ext cx="3373437" cy="3132137"/>
          </a:xfrm>
          <a:custGeom>
            <a:avLst/>
            <a:gdLst/>
            <a:ahLst/>
            <a:cxnLst/>
            <a:rect l="0" t="0" r="0" b="0"/>
            <a:pathLst>
              <a:path w="1481" h="1433" extrusionOk="0">
                <a:moveTo>
                  <a:pt x="0" y="0"/>
                </a:moveTo>
                <a:cubicBezTo>
                  <a:pt x="99" y="323"/>
                  <a:pt x="198" y="647"/>
                  <a:pt x="295" y="836"/>
                </a:cubicBezTo>
                <a:cubicBezTo>
                  <a:pt x="392" y="1025"/>
                  <a:pt x="486" y="1061"/>
                  <a:pt x="583" y="1131"/>
                </a:cubicBezTo>
                <a:cubicBezTo>
                  <a:pt x="680" y="1201"/>
                  <a:pt x="728" y="1205"/>
                  <a:pt x="878" y="1255"/>
                </a:cubicBezTo>
                <a:cubicBezTo>
                  <a:pt x="1028" y="1305"/>
                  <a:pt x="1381" y="1403"/>
                  <a:pt x="1481" y="1433"/>
                </a:cubicBezTo>
              </a:path>
            </a:pathLst>
          </a:custGeom>
          <a:noFill/>
          <a:ln w="57150" cap="flat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Shape 798"/>
          <p:cNvSpPr/>
          <p:nvPr/>
        </p:nvSpPr>
        <p:spPr>
          <a:xfrm>
            <a:off x="3627437" y="2382836"/>
            <a:ext cx="3373437" cy="3132137"/>
          </a:xfrm>
          <a:custGeom>
            <a:avLst/>
            <a:gdLst/>
            <a:ahLst/>
            <a:cxnLst/>
            <a:rect l="0" t="0" r="0" b="0"/>
            <a:pathLst>
              <a:path w="1481" h="1433" extrusionOk="0">
                <a:moveTo>
                  <a:pt x="0" y="0"/>
                </a:moveTo>
                <a:cubicBezTo>
                  <a:pt x="99" y="323"/>
                  <a:pt x="198" y="647"/>
                  <a:pt x="295" y="836"/>
                </a:cubicBezTo>
                <a:cubicBezTo>
                  <a:pt x="392" y="1025"/>
                  <a:pt x="486" y="1061"/>
                  <a:pt x="583" y="1131"/>
                </a:cubicBezTo>
                <a:cubicBezTo>
                  <a:pt x="680" y="1201"/>
                  <a:pt x="728" y="1205"/>
                  <a:pt x="878" y="1255"/>
                </a:cubicBezTo>
                <a:cubicBezTo>
                  <a:pt x="1028" y="1305"/>
                  <a:pt x="1381" y="1403"/>
                  <a:pt x="1481" y="1433"/>
                </a:cubicBezTo>
              </a:path>
            </a:pathLst>
          </a:custGeom>
          <a:noFill/>
          <a:ln w="57150" cap="flat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Shape 799"/>
          <p:cNvSpPr/>
          <p:nvPr/>
        </p:nvSpPr>
        <p:spPr>
          <a:xfrm>
            <a:off x="3457575" y="2590800"/>
            <a:ext cx="3325812" cy="3087686"/>
          </a:xfrm>
          <a:custGeom>
            <a:avLst/>
            <a:gdLst/>
            <a:ahLst/>
            <a:cxnLst/>
            <a:rect l="0" t="0" r="0" b="0"/>
            <a:pathLst>
              <a:path w="1481" h="1433" extrusionOk="0">
                <a:moveTo>
                  <a:pt x="0" y="0"/>
                </a:moveTo>
                <a:cubicBezTo>
                  <a:pt x="99" y="323"/>
                  <a:pt x="198" y="647"/>
                  <a:pt x="295" y="836"/>
                </a:cubicBezTo>
                <a:cubicBezTo>
                  <a:pt x="392" y="1025"/>
                  <a:pt x="486" y="1061"/>
                  <a:pt x="583" y="1131"/>
                </a:cubicBezTo>
                <a:cubicBezTo>
                  <a:pt x="680" y="1201"/>
                  <a:pt x="728" y="1205"/>
                  <a:pt x="878" y="1255"/>
                </a:cubicBezTo>
                <a:cubicBezTo>
                  <a:pt x="1028" y="1305"/>
                  <a:pt x="1381" y="1403"/>
                  <a:pt x="1481" y="1433"/>
                </a:cubicBezTo>
              </a:path>
            </a:pathLst>
          </a:custGeom>
          <a:noFill/>
          <a:ln w="57150" cap="flat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Shape 800"/>
          <p:cNvSpPr txBox="1"/>
          <p:nvPr/>
        </p:nvSpPr>
        <p:spPr>
          <a:xfrm>
            <a:off x="6708775" y="5472112"/>
            <a:ext cx="319087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600" b="1" i="1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801" name="Shape 801"/>
          <p:cNvSpPr txBox="1"/>
          <p:nvPr/>
        </p:nvSpPr>
        <p:spPr>
          <a:xfrm>
            <a:off x="6950075" y="5291137"/>
            <a:ext cx="319087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600" b="1" i="1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802" name="Shape 802"/>
          <p:cNvSpPr txBox="1"/>
          <p:nvPr/>
        </p:nvSpPr>
        <p:spPr>
          <a:xfrm>
            <a:off x="7402511" y="4987925"/>
            <a:ext cx="319087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600" b="1" i="1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</a:p>
        </p:txBody>
      </p:sp>
      <p:sp>
        <p:nvSpPr>
          <p:cNvPr id="803" name="Shape 803"/>
          <p:cNvSpPr txBox="1"/>
          <p:nvPr/>
        </p:nvSpPr>
        <p:spPr>
          <a:xfrm>
            <a:off x="7688261" y="4706937"/>
            <a:ext cx="319087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600" b="1" i="1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</p:txBody>
      </p:sp>
      <p:cxnSp>
        <p:nvCxnSpPr>
          <p:cNvPr id="804" name="Shape 804"/>
          <p:cNvCxnSpPr/>
          <p:nvPr/>
        </p:nvCxnSpPr>
        <p:spPr>
          <a:xfrm>
            <a:off x="3406775" y="3282950"/>
            <a:ext cx="3841750" cy="2492374"/>
          </a:xfrm>
          <a:prstGeom prst="straightConnector1">
            <a:avLst/>
          </a:prstGeom>
          <a:noFill/>
          <a:ln w="5715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05" name="Shape 805"/>
          <p:cNvSpPr/>
          <p:nvPr/>
        </p:nvSpPr>
        <p:spPr>
          <a:xfrm>
            <a:off x="4086225" y="2085975"/>
            <a:ext cx="3373437" cy="3132137"/>
          </a:xfrm>
          <a:custGeom>
            <a:avLst/>
            <a:gdLst/>
            <a:ahLst/>
            <a:cxnLst/>
            <a:rect l="0" t="0" r="0" b="0"/>
            <a:pathLst>
              <a:path w="1481" h="1433" extrusionOk="0">
                <a:moveTo>
                  <a:pt x="0" y="0"/>
                </a:moveTo>
                <a:cubicBezTo>
                  <a:pt x="99" y="323"/>
                  <a:pt x="198" y="647"/>
                  <a:pt x="295" y="836"/>
                </a:cubicBezTo>
                <a:cubicBezTo>
                  <a:pt x="392" y="1025"/>
                  <a:pt x="486" y="1061"/>
                  <a:pt x="583" y="1131"/>
                </a:cubicBezTo>
                <a:cubicBezTo>
                  <a:pt x="680" y="1201"/>
                  <a:pt x="728" y="1205"/>
                  <a:pt x="878" y="1255"/>
                </a:cubicBezTo>
                <a:cubicBezTo>
                  <a:pt x="1028" y="1305"/>
                  <a:pt x="1381" y="1403"/>
                  <a:pt x="1481" y="1433"/>
                </a:cubicBezTo>
              </a:path>
            </a:pathLst>
          </a:custGeom>
          <a:noFill/>
          <a:ln w="57150" cap="flat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6" name="Shape 806"/>
          <p:cNvSpPr/>
          <p:nvPr/>
        </p:nvSpPr>
        <p:spPr>
          <a:xfrm>
            <a:off x="5267325" y="4430712"/>
            <a:ext cx="120649" cy="120649"/>
          </a:xfrm>
          <a:prstGeom prst="ellipse">
            <a:avLst/>
          </a:prstGeom>
          <a:solidFill>
            <a:schemeClr val="lt1"/>
          </a:solidFill>
          <a:ln w="2857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7" name="Shape 807"/>
          <p:cNvSpPr/>
          <p:nvPr/>
        </p:nvSpPr>
        <p:spPr>
          <a:xfrm>
            <a:off x="5575300" y="4116387"/>
            <a:ext cx="120649" cy="12064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8" name="Shape 808"/>
          <p:cNvSpPr txBox="1"/>
          <p:nvPr/>
        </p:nvSpPr>
        <p:spPr>
          <a:xfrm>
            <a:off x="5360987" y="4284662"/>
            <a:ext cx="319087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</a:p>
        </p:txBody>
      </p:sp>
      <p:sp>
        <p:nvSpPr>
          <p:cNvPr id="809" name="Shape 809"/>
          <p:cNvSpPr txBox="1"/>
          <p:nvPr/>
        </p:nvSpPr>
        <p:spPr>
          <a:xfrm>
            <a:off x="5557837" y="3814762"/>
            <a:ext cx="376236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</a:p>
        </p:txBody>
      </p:sp>
      <p:sp>
        <p:nvSpPr>
          <p:cNvPr id="810" name="Shape 810"/>
          <p:cNvSpPr txBox="1"/>
          <p:nvPr/>
        </p:nvSpPr>
        <p:spPr>
          <a:xfrm>
            <a:off x="6219825" y="3568700"/>
            <a:ext cx="1843087" cy="8842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Preferred – </a:t>
            </a: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But Requires</a:t>
            </a: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More Income</a:t>
            </a:r>
          </a:p>
        </p:txBody>
      </p:sp>
      <p:cxnSp>
        <p:nvCxnSpPr>
          <p:cNvPr id="811" name="Shape 811"/>
          <p:cNvCxnSpPr/>
          <p:nvPr/>
        </p:nvCxnSpPr>
        <p:spPr>
          <a:xfrm flipH="1">
            <a:off x="5726112" y="3984625"/>
            <a:ext cx="555625" cy="184149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grpSp>
        <p:nvGrpSpPr>
          <p:cNvPr id="812" name="Shape 812"/>
          <p:cNvGrpSpPr/>
          <p:nvPr/>
        </p:nvGrpSpPr>
        <p:grpSpPr>
          <a:xfrm>
            <a:off x="5022850" y="2603499"/>
            <a:ext cx="1498599" cy="727074"/>
            <a:chOff x="5045075" y="1992311"/>
            <a:chExt cx="1498599" cy="727074"/>
          </a:xfrm>
        </p:grpSpPr>
        <p:sp>
          <p:nvSpPr>
            <p:cNvPr id="813" name="Shape 813"/>
            <p:cNvSpPr txBox="1"/>
            <p:nvPr/>
          </p:nvSpPr>
          <p:spPr>
            <a:xfrm>
              <a:off x="5045075" y="2190750"/>
              <a:ext cx="1036637" cy="3968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MRS = </a:t>
              </a:r>
            </a:p>
          </p:txBody>
        </p:sp>
        <p:grpSp>
          <p:nvGrpSpPr>
            <p:cNvPr id="814" name="Shape 814"/>
            <p:cNvGrpSpPr/>
            <p:nvPr/>
          </p:nvGrpSpPr>
          <p:grpSpPr>
            <a:xfrm>
              <a:off x="5976937" y="1992311"/>
              <a:ext cx="566736" cy="727074"/>
              <a:chOff x="1882775" y="4572000"/>
              <a:chExt cx="566736" cy="727074"/>
            </a:xfrm>
          </p:grpSpPr>
          <p:sp>
            <p:nvSpPr>
              <p:cNvPr id="815" name="Shape 815"/>
              <p:cNvSpPr txBox="1"/>
              <p:nvPr/>
            </p:nvSpPr>
            <p:spPr>
              <a:xfrm>
                <a:off x="1930400" y="4572000"/>
                <a:ext cx="473075" cy="3968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2000" b="1" i="1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</a:t>
                </a:r>
                <a:r>
                  <a:rPr lang="en-US" sz="2000" b="1" i="1" u="none" strike="noStrike" cap="none" baseline="-250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B</a:t>
                </a:r>
              </a:p>
            </p:txBody>
          </p:sp>
          <p:sp>
            <p:nvSpPr>
              <p:cNvPr id="816" name="Shape 816"/>
              <p:cNvSpPr txBox="1"/>
              <p:nvPr/>
            </p:nvSpPr>
            <p:spPr>
              <a:xfrm>
                <a:off x="1930400" y="4902200"/>
                <a:ext cx="473075" cy="3968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2000" b="1" i="1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</a:t>
                </a:r>
                <a:r>
                  <a:rPr lang="en-US" sz="2000" b="1" i="1" u="none" strike="noStrike" cap="none" baseline="-250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A</a:t>
                </a:r>
              </a:p>
            </p:txBody>
          </p:sp>
          <p:cxnSp>
            <p:nvCxnSpPr>
              <p:cNvPr id="817" name="Shape 817"/>
              <p:cNvCxnSpPr/>
              <p:nvPr/>
            </p:nvCxnSpPr>
            <p:spPr>
              <a:xfrm>
                <a:off x="1882775" y="4964112"/>
                <a:ext cx="566736" cy="0"/>
              </a:xfrm>
              <a:prstGeom prst="straightConnector1">
                <a:avLst/>
              </a:prstGeom>
              <a:noFill/>
              <a:ln w="28575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cxnSp>
        <p:nvCxnSpPr>
          <p:cNvPr id="818" name="Shape 818"/>
          <p:cNvCxnSpPr/>
          <p:nvPr/>
        </p:nvCxnSpPr>
        <p:spPr>
          <a:xfrm flipH="1">
            <a:off x="5367337" y="3124200"/>
            <a:ext cx="425449" cy="12954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819" name="Shape 819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hape 824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557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Demand Curve Derived</a:t>
            </a:r>
          </a:p>
        </p:txBody>
      </p:sp>
      <p:grpSp>
        <p:nvGrpSpPr>
          <p:cNvPr id="825" name="Shape 825"/>
          <p:cNvGrpSpPr/>
          <p:nvPr/>
        </p:nvGrpSpPr>
        <p:grpSpPr>
          <a:xfrm>
            <a:off x="2433636" y="4214812"/>
            <a:ext cx="2849562" cy="1997075"/>
            <a:chOff x="2433636" y="4614862"/>
            <a:chExt cx="2849562" cy="1997075"/>
          </a:xfrm>
        </p:grpSpPr>
        <p:grpSp>
          <p:nvGrpSpPr>
            <p:cNvPr id="826" name="Shape 826"/>
            <p:cNvGrpSpPr/>
            <p:nvPr/>
          </p:nvGrpSpPr>
          <p:grpSpPr>
            <a:xfrm>
              <a:off x="2436811" y="4614862"/>
              <a:ext cx="2846387" cy="1997075"/>
              <a:chOff x="2436811" y="4614862"/>
              <a:chExt cx="2846387" cy="1997075"/>
            </a:xfrm>
          </p:grpSpPr>
          <p:grpSp>
            <p:nvGrpSpPr>
              <p:cNvPr id="827" name="Shape 827"/>
              <p:cNvGrpSpPr/>
              <p:nvPr/>
            </p:nvGrpSpPr>
            <p:grpSpPr>
              <a:xfrm>
                <a:off x="2441574" y="4614862"/>
                <a:ext cx="2841624" cy="1997075"/>
                <a:chOff x="5362575" y="2657475"/>
                <a:chExt cx="2855911" cy="2397125"/>
              </a:xfrm>
            </p:grpSpPr>
            <p:cxnSp>
              <p:nvCxnSpPr>
                <p:cNvPr id="828" name="Shape 828"/>
                <p:cNvCxnSpPr/>
                <p:nvPr/>
              </p:nvCxnSpPr>
              <p:spPr>
                <a:xfrm>
                  <a:off x="5362575" y="2657475"/>
                  <a:ext cx="0" cy="2397125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29" name="Shape 829"/>
                <p:cNvCxnSpPr/>
                <p:nvPr/>
              </p:nvCxnSpPr>
              <p:spPr>
                <a:xfrm>
                  <a:off x="5770562" y="2657475"/>
                  <a:ext cx="0" cy="2397125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30" name="Shape 830"/>
                <p:cNvCxnSpPr/>
                <p:nvPr/>
              </p:nvCxnSpPr>
              <p:spPr>
                <a:xfrm>
                  <a:off x="6178550" y="2657475"/>
                  <a:ext cx="0" cy="2397125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31" name="Shape 831"/>
                <p:cNvCxnSpPr/>
                <p:nvPr/>
              </p:nvCxnSpPr>
              <p:spPr>
                <a:xfrm>
                  <a:off x="6586536" y="2657475"/>
                  <a:ext cx="0" cy="2397125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32" name="Shape 832"/>
                <p:cNvCxnSpPr/>
                <p:nvPr/>
              </p:nvCxnSpPr>
              <p:spPr>
                <a:xfrm>
                  <a:off x="6994525" y="2657475"/>
                  <a:ext cx="0" cy="2397125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33" name="Shape 833"/>
                <p:cNvCxnSpPr/>
                <p:nvPr/>
              </p:nvCxnSpPr>
              <p:spPr>
                <a:xfrm>
                  <a:off x="7402511" y="2657475"/>
                  <a:ext cx="0" cy="2397125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34" name="Shape 834"/>
                <p:cNvCxnSpPr/>
                <p:nvPr/>
              </p:nvCxnSpPr>
              <p:spPr>
                <a:xfrm>
                  <a:off x="7810500" y="2657475"/>
                  <a:ext cx="0" cy="2397125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35" name="Shape 835"/>
                <p:cNvCxnSpPr/>
                <p:nvPr/>
              </p:nvCxnSpPr>
              <p:spPr>
                <a:xfrm>
                  <a:off x="8218486" y="2657475"/>
                  <a:ext cx="0" cy="2397125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36" name="Shape 836"/>
              <p:cNvGrpSpPr/>
              <p:nvPr/>
            </p:nvGrpSpPr>
            <p:grpSpPr>
              <a:xfrm>
                <a:off x="2436811" y="4618037"/>
                <a:ext cx="2841625" cy="1987549"/>
                <a:chOff x="2436811" y="4618037"/>
                <a:chExt cx="2841625" cy="1987549"/>
              </a:xfrm>
            </p:grpSpPr>
            <p:cxnSp>
              <p:nvCxnSpPr>
                <p:cNvPr id="837" name="Shape 837"/>
                <p:cNvCxnSpPr/>
                <p:nvPr/>
              </p:nvCxnSpPr>
              <p:spPr>
                <a:xfrm>
                  <a:off x="2436811" y="6605586"/>
                  <a:ext cx="284162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38" name="Shape 838"/>
                <p:cNvCxnSpPr/>
                <p:nvPr/>
              </p:nvCxnSpPr>
              <p:spPr>
                <a:xfrm>
                  <a:off x="2436811" y="6165850"/>
                  <a:ext cx="284162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39" name="Shape 839"/>
                <p:cNvCxnSpPr/>
                <p:nvPr/>
              </p:nvCxnSpPr>
              <p:spPr>
                <a:xfrm>
                  <a:off x="2436811" y="5776912"/>
                  <a:ext cx="284162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40" name="Shape 840"/>
                <p:cNvCxnSpPr/>
                <p:nvPr/>
              </p:nvCxnSpPr>
              <p:spPr>
                <a:xfrm>
                  <a:off x="2436811" y="5389562"/>
                  <a:ext cx="284162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41" name="Shape 841"/>
                <p:cNvCxnSpPr/>
                <p:nvPr/>
              </p:nvCxnSpPr>
              <p:spPr>
                <a:xfrm>
                  <a:off x="2436811" y="5006975"/>
                  <a:ext cx="284162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842" name="Shape 842"/>
                <p:cNvCxnSpPr/>
                <p:nvPr/>
              </p:nvCxnSpPr>
              <p:spPr>
                <a:xfrm>
                  <a:off x="2436811" y="4618037"/>
                  <a:ext cx="284162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</p:grpSp>
        </p:grpSp>
        <p:cxnSp>
          <p:nvCxnSpPr>
            <p:cNvPr id="843" name="Shape 843"/>
            <p:cNvCxnSpPr/>
            <p:nvPr/>
          </p:nvCxnSpPr>
          <p:spPr>
            <a:xfrm>
              <a:off x="2433636" y="4614862"/>
              <a:ext cx="0" cy="199707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44" name="Shape 844"/>
            <p:cNvCxnSpPr/>
            <p:nvPr/>
          </p:nvCxnSpPr>
          <p:spPr>
            <a:xfrm>
              <a:off x="2433636" y="6602411"/>
              <a:ext cx="2849562" cy="0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845" name="Shape 845"/>
          <p:cNvSpPr txBox="1"/>
          <p:nvPr/>
        </p:nvSpPr>
        <p:spPr>
          <a:xfrm rot="-5400000">
            <a:off x="1331911" y="4851400"/>
            <a:ext cx="1133474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Price of B</a:t>
            </a:r>
          </a:p>
        </p:txBody>
      </p:sp>
      <p:grpSp>
        <p:nvGrpSpPr>
          <p:cNvPr id="846" name="Shape 846"/>
          <p:cNvGrpSpPr/>
          <p:nvPr/>
        </p:nvGrpSpPr>
        <p:grpSpPr>
          <a:xfrm>
            <a:off x="1909761" y="4846637"/>
            <a:ext cx="563563" cy="1057274"/>
            <a:chOff x="1909761" y="4846637"/>
            <a:chExt cx="563563" cy="1057274"/>
          </a:xfrm>
        </p:grpSpPr>
        <p:sp>
          <p:nvSpPr>
            <p:cNvPr id="847" name="Shape 847"/>
            <p:cNvSpPr txBox="1"/>
            <p:nvPr/>
          </p:nvSpPr>
          <p:spPr>
            <a:xfrm>
              <a:off x="1909761" y="4846637"/>
              <a:ext cx="563562" cy="27463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$1.50</a:t>
              </a:r>
            </a:p>
          </p:txBody>
        </p:sp>
        <p:sp>
          <p:nvSpPr>
            <p:cNvPr id="848" name="Shape 848"/>
            <p:cNvSpPr txBox="1"/>
            <p:nvPr/>
          </p:nvSpPr>
          <p:spPr>
            <a:xfrm>
              <a:off x="1993900" y="5243512"/>
              <a:ext cx="479425" cy="27463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1.00</a:t>
              </a:r>
            </a:p>
          </p:txBody>
        </p:sp>
        <p:sp>
          <p:nvSpPr>
            <p:cNvPr id="849" name="Shape 849"/>
            <p:cNvSpPr txBox="1"/>
            <p:nvPr/>
          </p:nvSpPr>
          <p:spPr>
            <a:xfrm>
              <a:off x="2078036" y="5629275"/>
              <a:ext cx="395287" cy="27463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.50</a:t>
              </a:r>
            </a:p>
          </p:txBody>
        </p:sp>
      </p:grpSp>
      <p:sp>
        <p:nvSpPr>
          <p:cNvPr id="850" name="Shape 850"/>
          <p:cNvSpPr txBox="1"/>
          <p:nvPr/>
        </p:nvSpPr>
        <p:spPr>
          <a:xfrm>
            <a:off x="2695575" y="6159500"/>
            <a:ext cx="282574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851" name="Shape 851"/>
          <p:cNvSpPr txBox="1"/>
          <p:nvPr/>
        </p:nvSpPr>
        <p:spPr>
          <a:xfrm>
            <a:off x="3100386" y="6159500"/>
            <a:ext cx="282574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</p:txBody>
      </p:sp>
      <p:sp>
        <p:nvSpPr>
          <p:cNvPr id="852" name="Shape 852"/>
          <p:cNvSpPr txBox="1"/>
          <p:nvPr/>
        </p:nvSpPr>
        <p:spPr>
          <a:xfrm>
            <a:off x="3505200" y="6159500"/>
            <a:ext cx="282574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</p:txBody>
      </p:sp>
      <p:sp>
        <p:nvSpPr>
          <p:cNvPr id="853" name="Shape 853"/>
          <p:cNvSpPr txBox="1"/>
          <p:nvPr/>
        </p:nvSpPr>
        <p:spPr>
          <a:xfrm>
            <a:off x="3921125" y="6159500"/>
            <a:ext cx="282574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</a:p>
        </p:txBody>
      </p:sp>
      <p:sp>
        <p:nvSpPr>
          <p:cNvPr id="854" name="Shape 854"/>
          <p:cNvSpPr txBox="1"/>
          <p:nvPr/>
        </p:nvSpPr>
        <p:spPr>
          <a:xfrm>
            <a:off x="4270375" y="6159500"/>
            <a:ext cx="381000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</a:p>
        </p:txBody>
      </p:sp>
      <p:sp>
        <p:nvSpPr>
          <p:cNvPr id="855" name="Shape 855"/>
          <p:cNvSpPr txBox="1"/>
          <p:nvPr/>
        </p:nvSpPr>
        <p:spPr>
          <a:xfrm>
            <a:off x="4686300" y="6159500"/>
            <a:ext cx="381000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</a:p>
        </p:txBody>
      </p:sp>
      <p:sp>
        <p:nvSpPr>
          <p:cNvPr id="856" name="Shape 856"/>
          <p:cNvSpPr txBox="1"/>
          <p:nvPr/>
        </p:nvSpPr>
        <p:spPr>
          <a:xfrm>
            <a:off x="3068636" y="6319837"/>
            <a:ext cx="1462086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Quantity of B</a:t>
            </a:r>
          </a:p>
        </p:txBody>
      </p:sp>
      <p:grpSp>
        <p:nvGrpSpPr>
          <p:cNvPr id="857" name="Shape 857"/>
          <p:cNvGrpSpPr/>
          <p:nvPr/>
        </p:nvGrpSpPr>
        <p:grpSpPr>
          <a:xfrm>
            <a:off x="1833562" y="1241425"/>
            <a:ext cx="3535361" cy="2984499"/>
            <a:chOff x="1833562" y="1241425"/>
            <a:chExt cx="3535361" cy="2984499"/>
          </a:xfrm>
        </p:grpSpPr>
        <p:sp>
          <p:nvSpPr>
            <p:cNvPr id="858" name="Shape 858"/>
            <p:cNvSpPr txBox="1"/>
            <p:nvPr/>
          </p:nvSpPr>
          <p:spPr>
            <a:xfrm>
              <a:off x="3679825" y="2674936"/>
              <a:ext cx="303211" cy="3047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1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X</a:t>
              </a:r>
            </a:p>
          </p:txBody>
        </p:sp>
        <p:sp>
          <p:nvSpPr>
            <p:cNvPr id="859" name="Shape 859"/>
            <p:cNvSpPr/>
            <p:nvPr/>
          </p:nvSpPr>
          <p:spPr>
            <a:xfrm>
              <a:off x="2447925" y="2187575"/>
              <a:ext cx="2447925" cy="1558924"/>
            </a:xfrm>
            <a:prstGeom prst="rtTriangle">
              <a:avLst/>
            </a:prstGeom>
            <a:solidFill>
              <a:srgbClr val="FFCC66"/>
            </a:solidFill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60" name="Shape 860"/>
            <p:cNvGrpSpPr/>
            <p:nvPr/>
          </p:nvGrpSpPr>
          <p:grpSpPr>
            <a:xfrm>
              <a:off x="2695575" y="3743325"/>
              <a:ext cx="2368550" cy="304799"/>
              <a:chOff x="2695575" y="3743325"/>
              <a:chExt cx="2368550" cy="304799"/>
            </a:xfrm>
          </p:grpSpPr>
          <p:sp>
            <p:nvSpPr>
              <p:cNvPr id="861" name="Shape 861"/>
              <p:cNvSpPr txBox="1"/>
              <p:nvPr/>
            </p:nvSpPr>
            <p:spPr>
              <a:xfrm>
                <a:off x="2695575" y="3743325"/>
                <a:ext cx="282574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862" name="Shape 862"/>
              <p:cNvSpPr txBox="1"/>
              <p:nvPr/>
            </p:nvSpPr>
            <p:spPr>
              <a:xfrm>
                <a:off x="3098800" y="3743325"/>
                <a:ext cx="282574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863" name="Shape 863"/>
              <p:cNvSpPr txBox="1"/>
              <p:nvPr/>
            </p:nvSpPr>
            <p:spPr>
              <a:xfrm>
                <a:off x="3513137" y="3743325"/>
                <a:ext cx="282574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864" name="Shape 864"/>
              <p:cNvSpPr txBox="1"/>
              <p:nvPr/>
            </p:nvSpPr>
            <p:spPr>
              <a:xfrm>
                <a:off x="3913187" y="3743325"/>
                <a:ext cx="284162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8</a:t>
                </a:r>
              </a:p>
            </p:txBody>
          </p:sp>
          <p:sp>
            <p:nvSpPr>
              <p:cNvPr id="865" name="Shape 865"/>
              <p:cNvSpPr txBox="1"/>
              <p:nvPr/>
            </p:nvSpPr>
            <p:spPr>
              <a:xfrm>
                <a:off x="4271962" y="3743325"/>
                <a:ext cx="379412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866" name="Shape 866"/>
              <p:cNvSpPr txBox="1"/>
              <p:nvPr/>
            </p:nvSpPr>
            <p:spPr>
              <a:xfrm>
                <a:off x="4683125" y="3743325"/>
                <a:ext cx="381000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12</a:t>
                </a:r>
              </a:p>
            </p:txBody>
          </p:sp>
        </p:grpSp>
        <p:sp>
          <p:nvSpPr>
            <p:cNvPr id="867" name="Shape 867"/>
            <p:cNvSpPr txBox="1"/>
            <p:nvPr/>
          </p:nvSpPr>
          <p:spPr>
            <a:xfrm rot="-5400000">
              <a:off x="1270000" y="2376487"/>
              <a:ext cx="1462086" cy="3349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Quantity of A</a:t>
              </a:r>
            </a:p>
          </p:txBody>
        </p:sp>
        <p:grpSp>
          <p:nvGrpSpPr>
            <p:cNvPr id="868" name="Shape 868"/>
            <p:cNvGrpSpPr/>
            <p:nvPr/>
          </p:nvGrpSpPr>
          <p:grpSpPr>
            <a:xfrm>
              <a:off x="2071686" y="1241425"/>
              <a:ext cx="381000" cy="2695574"/>
              <a:chOff x="2071686" y="1241425"/>
              <a:chExt cx="381000" cy="2695574"/>
            </a:xfrm>
          </p:grpSpPr>
          <p:sp>
            <p:nvSpPr>
              <p:cNvPr id="869" name="Shape 869"/>
              <p:cNvSpPr txBox="1"/>
              <p:nvPr/>
            </p:nvSpPr>
            <p:spPr>
              <a:xfrm>
                <a:off x="2170111" y="2392361"/>
                <a:ext cx="282574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870" name="Shape 870"/>
              <p:cNvSpPr txBox="1"/>
              <p:nvPr/>
            </p:nvSpPr>
            <p:spPr>
              <a:xfrm>
                <a:off x="2170111" y="2009775"/>
                <a:ext cx="282574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8</a:t>
                </a:r>
              </a:p>
            </p:txBody>
          </p:sp>
          <p:sp>
            <p:nvSpPr>
              <p:cNvPr id="871" name="Shape 871"/>
              <p:cNvSpPr txBox="1"/>
              <p:nvPr/>
            </p:nvSpPr>
            <p:spPr>
              <a:xfrm>
                <a:off x="2071686" y="1620837"/>
                <a:ext cx="381000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872" name="Shape 872"/>
              <p:cNvSpPr txBox="1"/>
              <p:nvPr/>
            </p:nvSpPr>
            <p:spPr>
              <a:xfrm>
                <a:off x="2071686" y="1241425"/>
                <a:ext cx="381000" cy="3032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12</a:t>
                </a:r>
              </a:p>
            </p:txBody>
          </p:sp>
          <p:sp>
            <p:nvSpPr>
              <p:cNvPr id="873" name="Shape 873"/>
              <p:cNvSpPr txBox="1"/>
              <p:nvPr/>
            </p:nvSpPr>
            <p:spPr>
              <a:xfrm>
                <a:off x="2170111" y="2784475"/>
                <a:ext cx="282574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874" name="Shape 874"/>
              <p:cNvSpPr txBox="1"/>
              <p:nvPr/>
            </p:nvSpPr>
            <p:spPr>
              <a:xfrm>
                <a:off x="2170111" y="3176586"/>
                <a:ext cx="282574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875" name="Shape 875"/>
              <p:cNvSpPr txBox="1"/>
              <p:nvPr/>
            </p:nvSpPr>
            <p:spPr>
              <a:xfrm>
                <a:off x="2170111" y="3632200"/>
                <a:ext cx="282574" cy="304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4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</a:p>
            </p:txBody>
          </p:sp>
        </p:grpSp>
        <p:grpSp>
          <p:nvGrpSpPr>
            <p:cNvPr id="876" name="Shape 876"/>
            <p:cNvGrpSpPr/>
            <p:nvPr/>
          </p:nvGrpSpPr>
          <p:grpSpPr>
            <a:xfrm>
              <a:off x="2436812" y="1392236"/>
              <a:ext cx="2849562" cy="2378075"/>
              <a:chOff x="5356225" y="2665411"/>
              <a:chExt cx="3276600" cy="2733675"/>
            </a:xfrm>
          </p:grpSpPr>
          <p:grpSp>
            <p:nvGrpSpPr>
              <p:cNvPr id="877" name="Shape 877"/>
              <p:cNvGrpSpPr/>
              <p:nvPr/>
            </p:nvGrpSpPr>
            <p:grpSpPr>
              <a:xfrm>
                <a:off x="5359400" y="2665411"/>
                <a:ext cx="3273424" cy="2733674"/>
                <a:chOff x="5359400" y="2320924"/>
                <a:chExt cx="3273424" cy="2733674"/>
              </a:xfrm>
            </p:grpSpPr>
            <p:grpSp>
              <p:nvGrpSpPr>
                <p:cNvPr id="878" name="Shape 878"/>
                <p:cNvGrpSpPr/>
                <p:nvPr/>
              </p:nvGrpSpPr>
              <p:grpSpPr>
                <a:xfrm>
                  <a:off x="5364162" y="2320924"/>
                  <a:ext cx="3268661" cy="2733674"/>
                  <a:chOff x="5362575" y="2657475"/>
                  <a:chExt cx="2855911" cy="2397125"/>
                </a:xfrm>
              </p:grpSpPr>
              <p:cxnSp>
                <p:nvCxnSpPr>
                  <p:cNvPr id="879" name="Shape 879"/>
                  <p:cNvCxnSpPr/>
                  <p:nvPr/>
                </p:nvCxnSpPr>
                <p:spPr>
                  <a:xfrm>
                    <a:off x="5362575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80" name="Shape 880"/>
                  <p:cNvCxnSpPr/>
                  <p:nvPr/>
                </p:nvCxnSpPr>
                <p:spPr>
                  <a:xfrm>
                    <a:off x="5770562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81" name="Shape 881"/>
                  <p:cNvCxnSpPr/>
                  <p:nvPr/>
                </p:nvCxnSpPr>
                <p:spPr>
                  <a:xfrm>
                    <a:off x="6178550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82" name="Shape 882"/>
                  <p:cNvCxnSpPr/>
                  <p:nvPr/>
                </p:nvCxnSpPr>
                <p:spPr>
                  <a:xfrm>
                    <a:off x="6586536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83" name="Shape 883"/>
                  <p:cNvCxnSpPr/>
                  <p:nvPr/>
                </p:nvCxnSpPr>
                <p:spPr>
                  <a:xfrm>
                    <a:off x="6994525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84" name="Shape 884"/>
                  <p:cNvCxnSpPr/>
                  <p:nvPr/>
                </p:nvCxnSpPr>
                <p:spPr>
                  <a:xfrm>
                    <a:off x="7402511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85" name="Shape 885"/>
                  <p:cNvCxnSpPr/>
                  <p:nvPr/>
                </p:nvCxnSpPr>
                <p:spPr>
                  <a:xfrm>
                    <a:off x="7810500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86" name="Shape 886"/>
                  <p:cNvCxnSpPr/>
                  <p:nvPr/>
                </p:nvCxnSpPr>
                <p:spPr>
                  <a:xfrm>
                    <a:off x="8218486" y="2657475"/>
                    <a:ext cx="0" cy="2397125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887" name="Shape 887"/>
                <p:cNvGrpSpPr/>
                <p:nvPr/>
              </p:nvGrpSpPr>
              <p:grpSpPr>
                <a:xfrm>
                  <a:off x="5359400" y="2324100"/>
                  <a:ext cx="3267075" cy="2722562"/>
                  <a:chOff x="5359400" y="1519237"/>
                  <a:chExt cx="3267075" cy="3527425"/>
                </a:xfrm>
              </p:grpSpPr>
              <p:cxnSp>
                <p:nvCxnSpPr>
                  <p:cNvPr id="888" name="Shape 888"/>
                  <p:cNvCxnSpPr/>
                  <p:nvPr/>
                </p:nvCxnSpPr>
                <p:spPr>
                  <a:xfrm>
                    <a:off x="5359400" y="5046662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89" name="Shape 889"/>
                  <p:cNvCxnSpPr/>
                  <p:nvPr/>
                </p:nvCxnSpPr>
                <p:spPr>
                  <a:xfrm>
                    <a:off x="5359400" y="439102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90" name="Shape 890"/>
                  <p:cNvCxnSpPr/>
                  <p:nvPr/>
                </p:nvCxnSpPr>
                <p:spPr>
                  <a:xfrm>
                    <a:off x="5359400" y="381317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91" name="Shape 891"/>
                  <p:cNvCxnSpPr/>
                  <p:nvPr/>
                </p:nvCxnSpPr>
                <p:spPr>
                  <a:xfrm>
                    <a:off x="5359400" y="3235325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92" name="Shape 892"/>
                  <p:cNvCxnSpPr/>
                  <p:nvPr/>
                </p:nvCxnSpPr>
                <p:spPr>
                  <a:xfrm>
                    <a:off x="5359400" y="2667000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93" name="Shape 893"/>
                  <p:cNvCxnSpPr/>
                  <p:nvPr/>
                </p:nvCxnSpPr>
                <p:spPr>
                  <a:xfrm>
                    <a:off x="5359400" y="2087561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94" name="Shape 894"/>
                  <p:cNvCxnSpPr/>
                  <p:nvPr/>
                </p:nvCxnSpPr>
                <p:spPr>
                  <a:xfrm>
                    <a:off x="5359400" y="1519237"/>
                    <a:ext cx="3267075" cy="0"/>
                  </a:xfrm>
                  <a:prstGeom prst="straightConnector1">
                    <a:avLst/>
                  </a:prstGeom>
                  <a:noFill/>
                  <a:ln w="19050" cap="flat">
                    <a:solidFill>
                      <a:srgbClr val="C0C0C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</p:cxnSp>
            </p:grpSp>
          </p:grpSp>
          <p:cxnSp>
            <p:nvCxnSpPr>
              <p:cNvPr id="895" name="Shape 895"/>
              <p:cNvCxnSpPr/>
              <p:nvPr/>
            </p:nvCxnSpPr>
            <p:spPr>
              <a:xfrm>
                <a:off x="5356225" y="2667000"/>
                <a:ext cx="0" cy="2732087"/>
              </a:xfrm>
              <a:prstGeom prst="straightConnector1">
                <a:avLst/>
              </a:prstGeom>
              <a:noFill/>
              <a:ln w="28575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896" name="Shape 896"/>
              <p:cNvCxnSpPr/>
              <p:nvPr/>
            </p:nvCxnSpPr>
            <p:spPr>
              <a:xfrm>
                <a:off x="5356225" y="5387975"/>
                <a:ext cx="3276600" cy="0"/>
              </a:xfrm>
              <a:prstGeom prst="straightConnector1">
                <a:avLst/>
              </a:prstGeom>
              <a:noFill/>
              <a:ln w="28575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sp>
          <p:nvSpPr>
            <p:cNvPr id="897" name="Shape 897"/>
            <p:cNvSpPr txBox="1"/>
            <p:nvPr/>
          </p:nvSpPr>
          <p:spPr>
            <a:xfrm>
              <a:off x="3060700" y="3889375"/>
              <a:ext cx="1462086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Quantity of B</a:t>
              </a:r>
            </a:p>
          </p:txBody>
        </p:sp>
        <p:sp>
          <p:nvSpPr>
            <p:cNvPr id="898" name="Shape 898"/>
            <p:cNvSpPr/>
            <p:nvPr/>
          </p:nvSpPr>
          <p:spPr>
            <a:xfrm rot="180000">
              <a:off x="2501899" y="1524000"/>
              <a:ext cx="2309811" cy="1943100"/>
            </a:xfrm>
            <a:custGeom>
              <a:avLst/>
              <a:gdLst/>
              <a:ahLst/>
              <a:cxnLst/>
              <a:rect l="0" t="0" r="0" b="0"/>
              <a:pathLst>
                <a:path w="1481" h="1433" extrusionOk="0">
                  <a:moveTo>
                    <a:pt x="0" y="0"/>
                  </a:moveTo>
                  <a:cubicBezTo>
                    <a:pt x="99" y="323"/>
                    <a:pt x="198" y="647"/>
                    <a:pt x="295" y="836"/>
                  </a:cubicBezTo>
                  <a:cubicBezTo>
                    <a:pt x="392" y="1025"/>
                    <a:pt x="486" y="1061"/>
                    <a:pt x="583" y="1131"/>
                  </a:cubicBezTo>
                  <a:cubicBezTo>
                    <a:pt x="680" y="1201"/>
                    <a:pt x="728" y="1205"/>
                    <a:pt x="878" y="1255"/>
                  </a:cubicBezTo>
                  <a:cubicBezTo>
                    <a:pt x="1028" y="1305"/>
                    <a:pt x="1381" y="1403"/>
                    <a:pt x="1481" y="1433"/>
                  </a:cubicBezTo>
                </a:path>
              </a:pathLst>
            </a:custGeom>
            <a:noFill/>
            <a:ln w="57150" cap="flat">
              <a:solidFill>
                <a:srgbClr val="9900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Shape 899"/>
            <p:cNvSpPr txBox="1"/>
            <p:nvPr/>
          </p:nvSpPr>
          <p:spPr>
            <a:xfrm>
              <a:off x="4684712" y="3400425"/>
              <a:ext cx="296861" cy="3047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1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en-US" sz="1400" b="1" i="1" u="none" strike="noStrike" cap="none" baseline="-25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  <p:cxnSp>
          <p:nvCxnSpPr>
            <p:cNvPr id="900" name="Shape 900"/>
            <p:cNvCxnSpPr/>
            <p:nvPr/>
          </p:nvCxnSpPr>
          <p:spPr>
            <a:xfrm>
              <a:off x="2441575" y="2168525"/>
              <a:ext cx="2432049" cy="1577975"/>
            </a:xfrm>
            <a:prstGeom prst="straightConnector1">
              <a:avLst/>
            </a:prstGeom>
            <a:noFill/>
            <a:ln w="5715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901" name="Shape 901"/>
            <p:cNvSpPr/>
            <p:nvPr/>
          </p:nvSpPr>
          <p:spPr>
            <a:xfrm>
              <a:off x="2884486" y="1479550"/>
              <a:ext cx="2255836" cy="1960562"/>
            </a:xfrm>
            <a:custGeom>
              <a:avLst/>
              <a:gdLst/>
              <a:ahLst/>
              <a:cxnLst/>
              <a:rect l="0" t="0" r="0" b="0"/>
              <a:pathLst>
                <a:path w="1481" h="1433" extrusionOk="0">
                  <a:moveTo>
                    <a:pt x="0" y="0"/>
                  </a:moveTo>
                  <a:cubicBezTo>
                    <a:pt x="99" y="323"/>
                    <a:pt x="198" y="647"/>
                    <a:pt x="295" y="836"/>
                  </a:cubicBezTo>
                  <a:cubicBezTo>
                    <a:pt x="392" y="1025"/>
                    <a:pt x="486" y="1061"/>
                    <a:pt x="583" y="1131"/>
                  </a:cubicBezTo>
                  <a:cubicBezTo>
                    <a:pt x="680" y="1201"/>
                    <a:pt x="728" y="1205"/>
                    <a:pt x="878" y="1255"/>
                  </a:cubicBezTo>
                  <a:cubicBezTo>
                    <a:pt x="1028" y="1305"/>
                    <a:pt x="1381" y="1403"/>
                    <a:pt x="1481" y="1433"/>
                  </a:cubicBezTo>
                </a:path>
              </a:pathLst>
            </a:custGeom>
            <a:noFill/>
            <a:ln w="57150" cap="flat">
              <a:solidFill>
                <a:srgbClr val="9900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Shape 902"/>
            <p:cNvSpPr txBox="1"/>
            <p:nvPr/>
          </p:nvSpPr>
          <p:spPr>
            <a:xfrm>
              <a:off x="5072062" y="3275011"/>
              <a:ext cx="296861" cy="3047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1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en-US" sz="1400" b="1" i="1" u="none" strike="noStrike" cap="none" baseline="-25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903" name="Shape 903"/>
            <p:cNvSpPr/>
            <p:nvPr/>
          </p:nvSpPr>
          <p:spPr>
            <a:xfrm>
              <a:off x="3598862" y="2873375"/>
              <a:ext cx="119061" cy="119061"/>
            </a:xfrm>
            <a:prstGeom prst="ellipse">
              <a:avLst/>
            </a:prstGeom>
            <a:solidFill>
              <a:schemeClr val="lt1"/>
            </a:solidFill>
            <a:ln w="2857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04" name="Shape 904"/>
          <p:cNvCxnSpPr/>
          <p:nvPr/>
        </p:nvCxnSpPr>
        <p:spPr>
          <a:xfrm>
            <a:off x="2438400" y="2189161"/>
            <a:ext cx="1633536" cy="1577975"/>
          </a:xfrm>
          <a:prstGeom prst="straightConnector1">
            <a:avLst/>
          </a:prstGeom>
          <a:noFill/>
          <a:ln w="57150" cap="flat">
            <a:solidFill>
              <a:srgbClr val="336699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905" name="Shape 905"/>
          <p:cNvSpPr/>
          <p:nvPr/>
        </p:nvSpPr>
        <p:spPr>
          <a:xfrm>
            <a:off x="2995611" y="2725736"/>
            <a:ext cx="119061" cy="119061"/>
          </a:xfrm>
          <a:prstGeom prst="ellipse">
            <a:avLst/>
          </a:prstGeom>
          <a:solidFill>
            <a:schemeClr val="lt1"/>
          </a:solidFill>
          <a:ln w="2857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6" name="Shape 906"/>
          <p:cNvCxnSpPr/>
          <p:nvPr/>
        </p:nvCxnSpPr>
        <p:spPr>
          <a:xfrm>
            <a:off x="2624136" y="4713287"/>
            <a:ext cx="1914525" cy="1209675"/>
          </a:xfrm>
          <a:prstGeom prst="straightConnector1">
            <a:avLst/>
          </a:prstGeom>
          <a:noFill/>
          <a:ln w="57150" cap="flat">
            <a:solidFill>
              <a:srgbClr val="6699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907" name="Shape 907"/>
          <p:cNvSpPr/>
          <p:nvPr/>
        </p:nvSpPr>
        <p:spPr>
          <a:xfrm>
            <a:off x="2992436" y="4922837"/>
            <a:ext cx="119061" cy="119061"/>
          </a:xfrm>
          <a:prstGeom prst="ellipse">
            <a:avLst/>
          </a:prstGeom>
          <a:solidFill>
            <a:schemeClr val="dk1"/>
          </a:solidFill>
          <a:ln w="2857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8" name="Shape 908"/>
          <p:cNvSpPr/>
          <p:nvPr/>
        </p:nvSpPr>
        <p:spPr>
          <a:xfrm>
            <a:off x="3600450" y="5308600"/>
            <a:ext cx="119061" cy="119061"/>
          </a:xfrm>
          <a:prstGeom prst="ellipse">
            <a:avLst/>
          </a:prstGeom>
          <a:solidFill>
            <a:schemeClr val="dk1"/>
          </a:solidFill>
          <a:ln w="2857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Shape 909"/>
          <p:cNvSpPr txBox="1"/>
          <p:nvPr/>
        </p:nvSpPr>
        <p:spPr>
          <a:xfrm>
            <a:off x="4479925" y="5757862"/>
            <a:ext cx="431799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-US" sz="1600" b="1" i="1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910" name="Shape 910"/>
          <p:cNvSpPr txBox="1"/>
          <p:nvPr/>
        </p:nvSpPr>
        <p:spPr>
          <a:xfrm>
            <a:off x="5353050" y="1420812"/>
            <a:ext cx="3624261" cy="53070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$1 price for B, </a:t>
            </a: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 units of B are purchased</a:t>
            </a: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Record the results</a:t>
            </a: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 price of B increases to $1.50, only 3 units of B are bought</a:t>
            </a: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Record the results</a:t>
            </a: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Connect the points to</a:t>
            </a: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 the demand curve for B</a:t>
            </a:r>
          </a:p>
        </p:txBody>
      </p:sp>
      <p:sp>
        <p:nvSpPr>
          <p:cNvPr id="911" name="Shape 911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Shape 916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Appendix Key Terms</a:t>
            </a:r>
          </a:p>
        </p:txBody>
      </p:sp>
      <p:sp>
        <p:nvSpPr>
          <p:cNvPr id="917" name="Shape 917"/>
          <p:cNvSpPr txBox="1">
            <a:spLocks noGrp="1"/>
          </p:cNvSpPr>
          <p:nvPr>
            <p:ph type="body" idx="1"/>
          </p:nvPr>
        </p:nvSpPr>
        <p:spPr>
          <a:xfrm>
            <a:off x="1155700" y="1536700"/>
            <a:ext cx="7772400" cy="462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Budget Line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Indifference curve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Marginal rate of substitution (MRS)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Indifference map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Equilibrium position</a:t>
            </a:r>
          </a:p>
        </p:txBody>
      </p:sp>
      <p:sp>
        <p:nvSpPr>
          <p:cNvPr id="918" name="Shape 918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Shape 923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143000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Next Chapter Preview…</a:t>
            </a:r>
          </a:p>
        </p:txBody>
      </p:sp>
      <p:sp>
        <p:nvSpPr>
          <p:cNvPr id="924" name="Shape 924"/>
          <p:cNvSpPr txBox="1"/>
          <p:nvPr/>
        </p:nvSpPr>
        <p:spPr>
          <a:xfrm>
            <a:off x="1871661" y="2452686"/>
            <a:ext cx="4356099" cy="13668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Costs of</a:t>
            </a: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Production</a:t>
            </a:r>
          </a:p>
        </p:txBody>
      </p:sp>
      <p:sp>
        <p:nvSpPr>
          <p:cNvPr id="925" name="Shape 925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071561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Utility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1066800" y="1231900"/>
            <a:ext cx="7569200" cy="541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Diminishing marginal utility (again)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Satisfaction obtained from consumption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Three characteristics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Differs from usefulness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Subjective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Difficult to quantify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6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071561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Utility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1130300" y="1206500"/>
            <a:ext cx="7569200" cy="541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utility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satisfaction from a specific quantity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Marginal utility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Extra satisfaction from an additional unit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Law of diminishing marginal utility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Explains downward sloping demand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4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5360987" y="4541837"/>
            <a:ext cx="412749" cy="1125536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 txBox="1"/>
          <p:nvPr/>
        </p:nvSpPr>
        <p:spPr>
          <a:xfrm>
            <a:off x="5768975" y="4764087"/>
            <a:ext cx="412749" cy="903286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6176962" y="4999037"/>
            <a:ext cx="412749" cy="668337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 txBox="1"/>
          <p:nvPr/>
        </p:nvSpPr>
        <p:spPr>
          <a:xfrm>
            <a:off x="6584950" y="5221287"/>
            <a:ext cx="412749" cy="446086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6992936" y="5456237"/>
            <a:ext cx="412749" cy="211136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Shape 169"/>
          <p:cNvSpPr txBox="1"/>
          <p:nvPr/>
        </p:nvSpPr>
        <p:spPr>
          <a:xfrm>
            <a:off x="7808911" y="5676900"/>
            <a:ext cx="412749" cy="223837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0" name="Shape 170"/>
          <p:cNvCxnSpPr/>
          <p:nvPr/>
        </p:nvCxnSpPr>
        <p:spPr>
          <a:xfrm>
            <a:off x="6997700" y="1978025"/>
            <a:ext cx="401637" cy="0"/>
          </a:xfrm>
          <a:prstGeom prst="straightConnector1">
            <a:avLst/>
          </a:prstGeom>
          <a:noFill/>
          <a:ln w="19050" cap="flat">
            <a:solidFill>
              <a:srgbClr val="FFCC66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1" name="Shape 171"/>
          <p:cNvSpPr txBox="1"/>
          <p:nvPr/>
        </p:nvSpPr>
        <p:spPr>
          <a:xfrm>
            <a:off x="5364162" y="3067050"/>
            <a:ext cx="412749" cy="646112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5772150" y="2554286"/>
            <a:ext cx="412749" cy="511174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6180137" y="2198686"/>
            <a:ext cx="412749" cy="354012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6588125" y="1984375"/>
            <a:ext cx="412749" cy="209549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7407275" y="1970086"/>
            <a:ext cx="412749" cy="209549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6" name="Shape 176"/>
          <p:cNvGrpSpPr/>
          <p:nvPr/>
        </p:nvGrpSpPr>
        <p:grpSpPr>
          <a:xfrm>
            <a:off x="1973261" y="1795461"/>
            <a:ext cx="2454275" cy="869949"/>
            <a:chOff x="1973261" y="1795461"/>
            <a:chExt cx="2454275" cy="869949"/>
          </a:xfrm>
        </p:grpSpPr>
        <p:sp>
          <p:nvSpPr>
            <p:cNvPr id="177" name="Shape 177"/>
            <p:cNvSpPr txBox="1"/>
            <p:nvPr/>
          </p:nvSpPr>
          <p:spPr>
            <a:xfrm>
              <a:off x="1973261" y="1795461"/>
              <a:ext cx="2454275" cy="869949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8" name="Shape 178"/>
            <p:cNvCxnSpPr/>
            <p:nvPr/>
          </p:nvCxnSpPr>
          <p:spPr>
            <a:xfrm>
              <a:off x="2943225" y="1803400"/>
              <a:ext cx="0" cy="858836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79" name="Shape 179"/>
            <p:cNvCxnSpPr/>
            <p:nvPr/>
          </p:nvCxnSpPr>
          <p:spPr>
            <a:xfrm>
              <a:off x="3595687" y="1803400"/>
              <a:ext cx="0" cy="858836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071561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Utility Graphically</a:t>
            </a:r>
          </a:p>
        </p:txBody>
      </p:sp>
      <p:grpSp>
        <p:nvGrpSpPr>
          <p:cNvPr id="181" name="Shape 181"/>
          <p:cNvGrpSpPr/>
          <p:nvPr/>
        </p:nvGrpSpPr>
        <p:grpSpPr>
          <a:xfrm>
            <a:off x="4645023" y="1323974"/>
            <a:ext cx="3984626" cy="5073650"/>
            <a:chOff x="4645023" y="1323974"/>
            <a:chExt cx="3984626" cy="5073650"/>
          </a:xfrm>
        </p:grpSpPr>
        <p:grpSp>
          <p:nvGrpSpPr>
            <p:cNvPr id="182" name="Shape 182"/>
            <p:cNvGrpSpPr/>
            <p:nvPr/>
          </p:nvGrpSpPr>
          <p:grpSpPr>
            <a:xfrm>
              <a:off x="5359400" y="1323974"/>
              <a:ext cx="3267075" cy="2397124"/>
              <a:chOff x="4937125" y="1546224"/>
              <a:chExt cx="3267075" cy="2397124"/>
            </a:xfrm>
          </p:grpSpPr>
          <p:grpSp>
            <p:nvGrpSpPr>
              <p:cNvPr id="183" name="Shape 183"/>
              <p:cNvGrpSpPr/>
              <p:nvPr/>
            </p:nvGrpSpPr>
            <p:grpSpPr>
              <a:xfrm>
                <a:off x="4940300" y="1546224"/>
                <a:ext cx="3263900" cy="2397124"/>
                <a:chOff x="4940300" y="1312862"/>
                <a:chExt cx="3263900" cy="2386011"/>
              </a:xfrm>
            </p:grpSpPr>
            <p:cxnSp>
              <p:nvCxnSpPr>
                <p:cNvPr id="184" name="Shape 184"/>
                <p:cNvCxnSpPr/>
                <p:nvPr/>
              </p:nvCxnSpPr>
              <p:spPr>
                <a:xfrm>
                  <a:off x="4940300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85" name="Shape 185"/>
                <p:cNvCxnSpPr/>
                <p:nvPr/>
              </p:nvCxnSpPr>
              <p:spPr>
                <a:xfrm>
                  <a:off x="5348287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86" name="Shape 186"/>
                <p:cNvCxnSpPr/>
                <p:nvPr/>
              </p:nvCxnSpPr>
              <p:spPr>
                <a:xfrm>
                  <a:off x="5756275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87" name="Shape 187"/>
                <p:cNvCxnSpPr/>
                <p:nvPr/>
              </p:nvCxnSpPr>
              <p:spPr>
                <a:xfrm>
                  <a:off x="6164262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88" name="Shape 188"/>
                <p:cNvCxnSpPr/>
                <p:nvPr/>
              </p:nvCxnSpPr>
              <p:spPr>
                <a:xfrm>
                  <a:off x="6572250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89" name="Shape 189"/>
                <p:cNvCxnSpPr/>
                <p:nvPr/>
              </p:nvCxnSpPr>
              <p:spPr>
                <a:xfrm>
                  <a:off x="6980236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90" name="Shape 190"/>
                <p:cNvCxnSpPr/>
                <p:nvPr/>
              </p:nvCxnSpPr>
              <p:spPr>
                <a:xfrm>
                  <a:off x="7388225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91" name="Shape 191"/>
                <p:cNvCxnSpPr/>
                <p:nvPr/>
              </p:nvCxnSpPr>
              <p:spPr>
                <a:xfrm>
                  <a:off x="7796211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92" name="Shape 192"/>
                <p:cNvCxnSpPr/>
                <p:nvPr/>
              </p:nvCxnSpPr>
              <p:spPr>
                <a:xfrm>
                  <a:off x="8204200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93" name="Shape 193"/>
              <p:cNvGrpSpPr/>
              <p:nvPr/>
            </p:nvGrpSpPr>
            <p:grpSpPr>
              <a:xfrm>
                <a:off x="4937125" y="1555750"/>
                <a:ext cx="3267075" cy="2379662"/>
                <a:chOff x="4937125" y="1311275"/>
                <a:chExt cx="3267075" cy="2390775"/>
              </a:xfrm>
            </p:grpSpPr>
            <p:cxnSp>
              <p:nvCxnSpPr>
                <p:cNvPr id="194" name="Shape 194"/>
                <p:cNvCxnSpPr/>
                <p:nvPr/>
              </p:nvCxnSpPr>
              <p:spPr>
                <a:xfrm>
                  <a:off x="4937125" y="3702050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95" name="Shape 195"/>
                <p:cNvCxnSpPr/>
                <p:nvPr/>
              </p:nvCxnSpPr>
              <p:spPr>
                <a:xfrm>
                  <a:off x="4937125" y="3054350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96" name="Shape 196"/>
                <p:cNvCxnSpPr/>
                <p:nvPr/>
              </p:nvCxnSpPr>
              <p:spPr>
                <a:xfrm>
                  <a:off x="4937125" y="2417761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97" name="Shape 197"/>
                <p:cNvCxnSpPr/>
                <p:nvPr/>
              </p:nvCxnSpPr>
              <p:spPr>
                <a:xfrm>
                  <a:off x="4937125" y="1781175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198" name="Shape 198"/>
                <p:cNvCxnSpPr/>
                <p:nvPr/>
              </p:nvCxnSpPr>
              <p:spPr>
                <a:xfrm>
                  <a:off x="4937125" y="1311275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199" name="Shape 199"/>
            <p:cNvGrpSpPr/>
            <p:nvPr/>
          </p:nvGrpSpPr>
          <p:grpSpPr>
            <a:xfrm>
              <a:off x="5359400" y="4367212"/>
              <a:ext cx="3270250" cy="1763712"/>
              <a:chOff x="4937125" y="4389437"/>
              <a:chExt cx="3270250" cy="1763712"/>
            </a:xfrm>
          </p:grpSpPr>
          <p:grpSp>
            <p:nvGrpSpPr>
              <p:cNvPr id="200" name="Shape 200"/>
              <p:cNvGrpSpPr/>
              <p:nvPr/>
            </p:nvGrpSpPr>
            <p:grpSpPr>
              <a:xfrm>
                <a:off x="4937125" y="4392612"/>
                <a:ext cx="3263900" cy="1747836"/>
                <a:chOff x="4940300" y="1312862"/>
                <a:chExt cx="3263900" cy="2386011"/>
              </a:xfrm>
            </p:grpSpPr>
            <p:cxnSp>
              <p:nvCxnSpPr>
                <p:cNvPr id="201" name="Shape 201"/>
                <p:cNvCxnSpPr/>
                <p:nvPr/>
              </p:nvCxnSpPr>
              <p:spPr>
                <a:xfrm>
                  <a:off x="4940300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02" name="Shape 202"/>
                <p:cNvCxnSpPr/>
                <p:nvPr/>
              </p:nvCxnSpPr>
              <p:spPr>
                <a:xfrm>
                  <a:off x="5348287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03" name="Shape 203"/>
                <p:cNvCxnSpPr/>
                <p:nvPr/>
              </p:nvCxnSpPr>
              <p:spPr>
                <a:xfrm>
                  <a:off x="5756275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04" name="Shape 204"/>
                <p:cNvCxnSpPr/>
                <p:nvPr/>
              </p:nvCxnSpPr>
              <p:spPr>
                <a:xfrm>
                  <a:off x="6164262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05" name="Shape 205"/>
                <p:cNvCxnSpPr/>
                <p:nvPr/>
              </p:nvCxnSpPr>
              <p:spPr>
                <a:xfrm>
                  <a:off x="6572250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06" name="Shape 206"/>
                <p:cNvCxnSpPr/>
                <p:nvPr/>
              </p:nvCxnSpPr>
              <p:spPr>
                <a:xfrm>
                  <a:off x="6980236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07" name="Shape 207"/>
                <p:cNvCxnSpPr/>
                <p:nvPr/>
              </p:nvCxnSpPr>
              <p:spPr>
                <a:xfrm>
                  <a:off x="7388225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08" name="Shape 208"/>
                <p:cNvCxnSpPr/>
                <p:nvPr/>
              </p:nvCxnSpPr>
              <p:spPr>
                <a:xfrm>
                  <a:off x="7796211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09" name="Shape 209"/>
                <p:cNvCxnSpPr/>
                <p:nvPr/>
              </p:nvCxnSpPr>
              <p:spPr>
                <a:xfrm>
                  <a:off x="8204200" y="1312862"/>
                  <a:ext cx="0" cy="2386011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10" name="Shape 210"/>
              <p:cNvGrpSpPr/>
              <p:nvPr/>
            </p:nvGrpSpPr>
            <p:grpSpPr>
              <a:xfrm>
                <a:off x="4940300" y="4389437"/>
                <a:ext cx="3267075" cy="1763712"/>
                <a:chOff x="2295525" y="898525"/>
                <a:chExt cx="3267075" cy="4943475"/>
              </a:xfrm>
            </p:grpSpPr>
            <p:cxnSp>
              <p:nvCxnSpPr>
                <p:cNvPr id="211" name="Shape 211"/>
                <p:cNvCxnSpPr/>
                <p:nvPr/>
              </p:nvCxnSpPr>
              <p:spPr>
                <a:xfrm>
                  <a:off x="2295525" y="3289300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12" name="Shape 212"/>
                <p:cNvCxnSpPr/>
                <p:nvPr/>
              </p:nvCxnSpPr>
              <p:spPr>
                <a:xfrm>
                  <a:off x="2295525" y="2641600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13" name="Shape 213"/>
                <p:cNvCxnSpPr/>
                <p:nvPr/>
              </p:nvCxnSpPr>
              <p:spPr>
                <a:xfrm>
                  <a:off x="2295525" y="2005011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14" name="Shape 214"/>
                <p:cNvCxnSpPr/>
                <p:nvPr/>
              </p:nvCxnSpPr>
              <p:spPr>
                <a:xfrm>
                  <a:off x="2295525" y="1368425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15" name="Shape 215"/>
                <p:cNvCxnSpPr/>
                <p:nvPr/>
              </p:nvCxnSpPr>
              <p:spPr>
                <a:xfrm>
                  <a:off x="2295525" y="898525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16" name="Shape 216"/>
                <p:cNvCxnSpPr/>
                <p:nvPr/>
              </p:nvCxnSpPr>
              <p:spPr>
                <a:xfrm>
                  <a:off x="2295525" y="5842000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17" name="Shape 217"/>
                <p:cNvCxnSpPr/>
                <p:nvPr/>
              </p:nvCxnSpPr>
              <p:spPr>
                <a:xfrm>
                  <a:off x="2295525" y="5194300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18" name="Shape 218"/>
                <p:cNvCxnSpPr/>
                <p:nvPr/>
              </p:nvCxnSpPr>
              <p:spPr>
                <a:xfrm>
                  <a:off x="2295525" y="4557712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  <p:cxnSp>
              <p:nvCxnSpPr>
                <p:cNvPr id="219" name="Shape 219"/>
                <p:cNvCxnSpPr/>
                <p:nvPr/>
              </p:nvCxnSpPr>
              <p:spPr>
                <a:xfrm>
                  <a:off x="2295525" y="3921125"/>
                  <a:ext cx="3267075" cy="0"/>
                </a:xfrm>
                <a:prstGeom prst="straightConnector1">
                  <a:avLst/>
                </a:prstGeom>
                <a:noFill/>
                <a:ln w="19050" cap="flat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220" name="Shape 220"/>
            <p:cNvGrpSpPr/>
            <p:nvPr/>
          </p:nvGrpSpPr>
          <p:grpSpPr>
            <a:xfrm>
              <a:off x="4954587" y="1627186"/>
              <a:ext cx="409575" cy="2257425"/>
              <a:chOff x="4532312" y="1849436"/>
              <a:chExt cx="409575" cy="2257425"/>
            </a:xfrm>
          </p:grpSpPr>
          <p:sp>
            <p:nvSpPr>
              <p:cNvPr id="221" name="Shape 221"/>
              <p:cNvSpPr txBox="1"/>
              <p:nvPr/>
            </p:nvSpPr>
            <p:spPr>
              <a:xfrm>
                <a:off x="4645025" y="3770312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</a:p>
            </p:txBody>
          </p:sp>
          <p:sp>
            <p:nvSpPr>
              <p:cNvPr id="222" name="Shape 222"/>
              <p:cNvSpPr txBox="1"/>
              <p:nvPr/>
            </p:nvSpPr>
            <p:spPr>
              <a:xfrm>
                <a:off x="4532312" y="3122611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223" name="Shape 223"/>
              <p:cNvSpPr txBox="1"/>
              <p:nvPr/>
            </p:nvSpPr>
            <p:spPr>
              <a:xfrm>
                <a:off x="4532312" y="2486025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20</a:t>
                </a:r>
              </a:p>
            </p:txBody>
          </p:sp>
          <p:sp>
            <p:nvSpPr>
              <p:cNvPr id="224" name="Shape 224"/>
              <p:cNvSpPr txBox="1"/>
              <p:nvPr/>
            </p:nvSpPr>
            <p:spPr>
              <a:xfrm>
                <a:off x="4532312" y="1849436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30</a:t>
                </a:r>
              </a:p>
            </p:txBody>
          </p:sp>
        </p:grpSp>
        <p:grpSp>
          <p:nvGrpSpPr>
            <p:cNvPr id="225" name="Shape 225"/>
            <p:cNvGrpSpPr/>
            <p:nvPr/>
          </p:nvGrpSpPr>
          <p:grpSpPr>
            <a:xfrm>
              <a:off x="4908550" y="4356100"/>
              <a:ext cx="409575" cy="1706562"/>
              <a:chOff x="4486275" y="4378325"/>
              <a:chExt cx="409575" cy="1706562"/>
            </a:xfrm>
          </p:grpSpPr>
          <p:sp>
            <p:nvSpPr>
              <p:cNvPr id="226" name="Shape 226"/>
              <p:cNvSpPr txBox="1"/>
              <p:nvPr/>
            </p:nvSpPr>
            <p:spPr>
              <a:xfrm>
                <a:off x="4486275" y="4378325"/>
                <a:ext cx="40957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</a:t>
                </a:r>
              </a:p>
            </p:txBody>
          </p:sp>
          <p:sp>
            <p:nvSpPr>
              <p:cNvPr id="227" name="Shape 227"/>
              <p:cNvSpPr txBox="1"/>
              <p:nvPr/>
            </p:nvSpPr>
            <p:spPr>
              <a:xfrm>
                <a:off x="4598987" y="461962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8</a:t>
                </a:r>
              </a:p>
            </p:txBody>
          </p:sp>
          <p:sp>
            <p:nvSpPr>
              <p:cNvPr id="228" name="Shape 228"/>
              <p:cNvSpPr txBox="1"/>
              <p:nvPr/>
            </p:nvSpPr>
            <p:spPr>
              <a:xfrm>
                <a:off x="4598987" y="4849812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229" name="Shape 229"/>
              <p:cNvSpPr txBox="1"/>
              <p:nvPr/>
            </p:nvSpPr>
            <p:spPr>
              <a:xfrm>
                <a:off x="4598987" y="5068887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230" name="Shape 230"/>
              <p:cNvSpPr txBox="1"/>
              <p:nvPr/>
            </p:nvSpPr>
            <p:spPr>
              <a:xfrm>
                <a:off x="4598987" y="5287962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231" name="Shape 231"/>
              <p:cNvSpPr txBox="1"/>
              <p:nvPr/>
            </p:nvSpPr>
            <p:spPr>
              <a:xfrm>
                <a:off x="4598987" y="5529262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</a:p>
            </p:txBody>
          </p:sp>
          <p:sp>
            <p:nvSpPr>
              <p:cNvPr id="232" name="Shape 232"/>
              <p:cNvSpPr txBox="1"/>
              <p:nvPr/>
            </p:nvSpPr>
            <p:spPr>
              <a:xfrm>
                <a:off x="4530725" y="5748337"/>
                <a:ext cx="365125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-2</a:t>
                </a:r>
              </a:p>
            </p:txBody>
          </p:sp>
        </p:grpSp>
        <p:grpSp>
          <p:nvGrpSpPr>
            <p:cNvPr id="233" name="Shape 233"/>
            <p:cNvGrpSpPr/>
            <p:nvPr/>
          </p:nvGrpSpPr>
          <p:grpSpPr>
            <a:xfrm>
              <a:off x="5614987" y="3641725"/>
              <a:ext cx="2744786" cy="336549"/>
              <a:chOff x="5192712" y="3863975"/>
              <a:chExt cx="2744786" cy="336549"/>
            </a:xfrm>
          </p:grpSpPr>
          <p:sp>
            <p:nvSpPr>
              <p:cNvPr id="234" name="Shape 234"/>
              <p:cNvSpPr txBox="1"/>
              <p:nvPr/>
            </p:nvSpPr>
            <p:spPr>
              <a:xfrm>
                <a:off x="5192712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</a:p>
            </p:txBody>
          </p:sp>
          <p:sp>
            <p:nvSpPr>
              <p:cNvPr id="235" name="Shape 235"/>
              <p:cNvSpPr txBox="1"/>
              <p:nvPr/>
            </p:nvSpPr>
            <p:spPr>
              <a:xfrm>
                <a:off x="5600700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236" name="Shape 236"/>
              <p:cNvSpPr txBox="1"/>
              <p:nvPr/>
            </p:nvSpPr>
            <p:spPr>
              <a:xfrm>
                <a:off x="6019800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3</a:t>
                </a:r>
              </a:p>
            </p:txBody>
          </p:sp>
          <p:sp>
            <p:nvSpPr>
              <p:cNvPr id="237" name="Shape 237"/>
              <p:cNvSpPr txBox="1"/>
              <p:nvPr/>
            </p:nvSpPr>
            <p:spPr>
              <a:xfrm>
                <a:off x="6416675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238" name="Shape 238"/>
              <p:cNvSpPr txBox="1"/>
              <p:nvPr/>
            </p:nvSpPr>
            <p:spPr>
              <a:xfrm>
                <a:off x="6824661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5</a:t>
                </a:r>
              </a:p>
            </p:txBody>
          </p:sp>
          <p:sp>
            <p:nvSpPr>
              <p:cNvPr id="239" name="Shape 239"/>
              <p:cNvSpPr txBox="1"/>
              <p:nvPr/>
            </p:nvSpPr>
            <p:spPr>
              <a:xfrm>
                <a:off x="7232650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240" name="Shape 240"/>
              <p:cNvSpPr txBox="1"/>
              <p:nvPr/>
            </p:nvSpPr>
            <p:spPr>
              <a:xfrm>
                <a:off x="7640636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7</a:t>
                </a:r>
              </a:p>
            </p:txBody>
          </p:sp>
        </p:grpSp>
        <p:grpSp>
          <p:nvGrpSpPr>
            <p:cNvPr id="241" name="Shape 241"/>
            <p:cNvGrpSpPr/>
            <p:nvPr/>
          </p:nvGrpSpPr>
          <p:grpSpPr>
            <a:xfrm>
              <a:off x="5611812" y="6061075"/>
              <a:ext cx="2744786" cy="336549"/>
              <a:chOff x="5192712" y="3863975"/>
              <a:chExt cx="2744786" cy="336549"/>
            </a:xfrm>
          </p:grpSpPr>
          <p:sp>
            <p:nvSpPr>
              <p:cNvPr id="242" name="Shape 242"/>
              <p:cNvSpPr txBox="1"/>
              <p:nvPr/>
            </p:nvSpPr>
            <p:spPr>
              <a:xfrm>
                <a:off x="5192712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</a:p>
            </p:txBody>
          </p:sp>
          <p:sp>
            <p:nvSpPr>
              <p:cNvPr id="243" name="Shape 243"/>
              <p:cNvSpPr txBox="1"/>
              <p:nvPr/>
            </p:nvSpPr>
            <p:spPr>
              <a:xfrm>
                <a:off x="5600700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244" name="Shape 244"/>
              <p:cNvSpPr txBox="1"/>
              <p:nvPr/>
            </p:nvSpPr>
            <p:spPr>
              <a:xfrm>
                <a:off x="6019800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3</a:t>
                </a:r>
              </a:p>
            </p:txBody>
          </p:sp>
          <p:sp>
            <p:nvSpPr>
              <p:cNvPr id="245" name="Shape 245"/>
              <p:cNvSpPr txBox="1"/>
              <p:nvPr/>
            </p:nvSpPr>
            <p:spPr>
              <a:xfrm>
                <a:off x="6416675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  <p:sp>
            <p:nvSpPr>
              <p:cNvPr id="246" name="Shape 246"/>
              <p:cNvSpPr txBox="1"/>
              <p:nvPr/>
            </p:nvSpPr>
            <p:spPr>
              <a:xfrm>
                <a:off x="6824661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5</a:t>
                </a:r>
              </a:p>
            </p:txBody>
          </p:sp>
          <p:sp>
            <p:nvSpPr>
              <p:cNvPr id="247" name="Shape 247"/>
              <p:cNvSpPr txBox="1"/>
              <p:nvPr/>
            </p:nvSpPr>
            <p:spPr>
              <a:xfrm>
                <a:off x="7232650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</a:t>
                </a:r>
              </a:p>
            </p:txBody>
          </p:sp>
          <p:sp>
            <p:nvSpPr>
              <p:cNvPr id="248" name="Shape 248"/>
              <p:cNvSpPr txBox="1"/>
              <p:nvPr/>
            </p:nvSpPr>
            <p:spPr>
              <a:xfrm>
                <a:off x="7640636" y="3863975"/>
                <a:ext cx="296861" cy="3365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7</a:t>
                </a:r>
              </a:p>
            </p:txBody>
          </p:sp>
        </p:grpSp>
        <p:sp>
          <p:nvSpPr>
            <p:cNvPr id="249" name="Shape 249"/>
            <p:cNvSpPr txBox="1"/>
            <p:nvPr/>
          </p:nvSpPr>
          <p:spPr>
            <a:xfrm rot="-5400000">
              <a:off x="3848892" y="2528092"/>
              <a:ext cx="1928812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Total Utility (Utils)</a:t>
              </a:r>
            </a:p>
          </p:txBody>
        </p:sp>
        <p:sp>
          <p:nvSpPr>
            <p:cNvPr id="250" name="Shape 250"/>
            <p:cNvSpPr txBox="1"/>
            <p:nvPr/>
          </p:nvSpPr>
          <p:spPr>
            <a:xfrm rot="-5400000">
              <a:off x="3681412" y="4914899"/>
              <a:ext cx="2279650" cy="336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 Utility (Utils)</a:t>
              </a:r>
            </a:p>
          </p:txBody>
        </p:sp>
      </p:grpSp>
      <p:sp>
        <p:nvSpPr>
          <p:cNvPr id="251" name="Shape 251"/>
          <p:cNvSpPr txBox="1"/>
          <p:nvPr/>
        </p:nvSpPr>
        <p:spPr>
          <a:xfrm>
            <a:off x="1890711" y="1835150"/>
            <a:ext cx="1100136" cy="815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(1)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Tacos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Consumed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 Meal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2897186" y="1835150"/>
            <a:ext cx="725486" cy="815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(2)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Utility,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Utils</a:t>
            </a:r>
          </a:p>
        </p:txBody>
      </p:sp>
      <p:sp>
        <p:nvSpPr>
          <p:cNvPr id="253" name="Shape 253"/>
          <p:cNvSpPr txBox="1"/>
          <p:nvPr/>
        </p:nvSpPr>
        <p:spPr>
          <a:xfrm>
            <a:off x="3578225" y="1835150"/>
            <a:ext cx="912811" cy="815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(3)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Marginal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Utility,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Utils</a:t>
            </a:r>
          </a:p>
        </p:txBody>
      </p:sp>
      <p:sp>
        <p:nvSpPr>
          <p:cNvPr id="254" name="Shape 254"/>
          <p:cNvSpPr txBox="1"/>
          <p:nvPr/>
        </p:nvSpPr>
        <p:spPr>
          <a:xfrm>
            <a:off x="2260600" y="2698750"/>
            <a:ext cx="311149" cy="2835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</a:p>
        </p:txBody>
      </p:sp>
      <p:sp>
        <p:nvSpPr>
          <p:cNvPr id="255" name="Shape 255"/>
          <p:cNvSpPr txBox="1"/>
          <p:nvPr/>
        </p:nvSpPr>
        <p:spPr>
          <a:xfrm>
            <a:off x="3046411" y="2695575"/>
            <a:ext cx="438150" cy="2835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</a:p>
          <a:p>
            <a:pPr marL="0" marR="0" lvl="0" indent="0" algn="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</a:p>
          <a:p>
            <a:pPr marL="0" marR="0" lvl="0" indent="0" algn="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</a:p>
          <a:p>
            <a:pPr marL="0" marR="0" lvl="0" indent="0" algn="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</a:t>
            </a:r>
          </a:p>
          <a:p>
            <a:pPr marL="0" marR="0" lvl="0" indent="0" algn="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</a:t>
            </a:r>
          </a:p>
          <a:p>
            <a:pPr marL="0" marR="0" lvl="0" indent="0" algn="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</a:p>
          <a:p>
            <a:pPr marL="0" marR="0" lvl="0" indent="0" algn="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</a:p>
          <a:p>
            <a:pPr marL="0" marR="0" lvl="0" indent="0" algn="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</a:t>
            </a:r>
          </a:p>
        </p:txBody>
      </p:sp>
      <p:grpSp>
        <p:nvGrpSpPr>
          <p:cNvPr id="256" name="Shape 256"/>
          <p:cNvGrpSpPr/>
          <p:nvPr/>
        </p:nvGrpSpPr>
        <p:grpSpPr>
          <a:xfrm>
            <a:off x="3373436" y="2778125"/>
            <a:ext cx="446087" cy="2633662"/>
            <a:chOff x="3373436" y="2778125"/>
            <a:chExt cx="446087" cy="2633662"/>
          </a:xfrm>
        </p:grpSpPr>
        <p:grpSp>
          <p:nvGrpSpPr>
            <p:cNvPr id="257" name="Shape 257"/>
            <p:cNvGrpSpPr/>
            <p:nvPr/>
          </p:nvGrpSpPr>
          <p:grpSpPr>
            <a:xfrm>
              <a:off x="3373436" y="2778125"/>
              <a:ext cx="446087" cy="519112"/>
              <a:chOff x="3359150" y="2778125"/>
              <a:chExt cx="446087" cy="519112"/>
            </a:xfrm>
          </p:grpSpPr>
          <p:sp>
            <p:nvSpPr>
              <p:cNvPr id="258" name="Shape 258"/>
              <p:cNvSpPr txBox="1"/>
              <p:nvPr/>
            </p:nvSpPr>
            <p:spPr>
              <a:xfrm>
                <a:off x="3359150" y="2778125"/>
                <a:ext cx="282574" cy="519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2800" b="0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]</a:t>
                </a:r>
              </a:p>
            </p:txBody>
          </p:sp>
          <p:cxnSp>
            <p:nvCxnSpPr>
              <p:cNvPr id="259" name="Shape 259"/>
              <p:cNvCxnSpPr/>
              <p:nvPr/>
            </p:nvCxnSpPr>
            <p:spPr>
              <a:xfrm>
                <a:off x="3509962" y="3073400"/>
                <a:ext cx="295275" cy="0"/>
              </a:xfrm>
              <a:prstGeom prst="straightConnector1">
                <a:avLst/>
              </a:prstGeom>
              <a:noFill/>
              <a:ln w="19050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260" name="Shape 260"/>
            <p:cNvGrpSpPr/>
            <p:nvPr/>
          </p:nvGrpSpPr>
          <p:grpSpPr>
            <a:xfrm>
              <a:off x="3373436" y="3130550"/>
              <a:ext cx="446087" cy="519112"/>
              <a:chOff x="3359150" y="2778125"/>
              <a:chExt cx="446087" cy="519112"/>
            </a:xfrm>
          </p:grpSpPr>
          <p:sp>
            <p:nvSpPr>
              <p:cNvPr id="261" name="Shape 261"/>
              <p:cNvSpPr txBox="1"/>
              <p:nvPr/>
            </p:nvSpPr>
            <p:spPr>
              <a:xfrm>
                <a:off x="3359150" y="2778125"/>
                <a:ext cx="282574" cy="519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2800" b="0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]</a:t>
                </a:r>
              </a:p>
            </p:txBody>
          </p:sp>
          <p:cxnSp>
            <p:nvCxnSpPr>
              <p:cNvPr id="262" name="Shape 262"/>
              <p:cNvCxnSpPr/>
              <p:nvPr/>
            </p:nvCxnSpPr>
            <p:spPr>
              <a:xfrm>
                <a:off x="3509962" y="3073400"/>
                <a:ext cx="295275" cy="0"/>
              </a:xfrm>
              <a:prstGeom prst="straightConnector1">
                <a:avLst/>
              </a:prstGeom>
              <a:noFill/>
              <a:ln w="19050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263" name="Shape 263"/>
            <p:cNvGrpSpPr/>
            <p:nvPr/>
          </p:nvGrpSpPr>
          <p:grpSpPr>
            <a:xfrm>
              <a:off x="3373436" y="3482975"/>
              <a:ext cx="446087" cy="519112"/>
              <a:chOff x="3359150" y="2778125"/>
              <a:chExt cx="446087" cy="519112"/>
            </a:xfrm>
          </p:grpSpPr>
          <p:sp>
            <p:nvSpPr>
              <p:cNvPr id="264" name="Shape 264"/>
              <p:cNvSpPr txBox="1"/>
              <p:nvPr/>
            </p:nvSpPr>
            <p:spPr>
              <a:xfrm>
                <a:off x="3359150" y="2778125"/>
                <a:ext cx="282574" cy="519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2800" b="0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]</a:t>
                </a:r>
              </a:p>
            </p:txBody>
          </p:sp>
          <p:cxnSp>
            <p:nvCxnSpPr>
              <p:cNvPr id="265" name="Shape 265"/>
              <p:cNvCxnSpPr/>
              <p:nvPr/>
            </p:nvCxnSpPr>
            <p:spPr>
              <a:xfrm>
                <a:off x="3509962" y="3073400"/>
                <a:ext cx="295275" cy="0"/>
              </a:xfrm>
              <a:prstGeom prst="straightConnector1">
                <a:avLst/>
              </a:prstGeom>
              <a:noFill/>
              <a:ln w="19050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266" name="Shape 266"/>
            <p:cNvGrpSpPr/>
            <p:nvPr/>
          </p:nvGrpSpPr>
          <p:grpSpPr>
            <a:xfrm>
              <a:off x="3373436" y="3835400"/>
              <a:ext cx="446087" cy="519112"/>
              <a:chOff x="3359150" y="2778125"/>
              <a:chExt cx="446087" cy="519112"/>
            </a:xfrm>
          </p:grpSpPr>
          <p:sp>
            <p:nvSpPr>
              <p:cNvPr id="267" name="Shape 267"/>
              <p:cNvSpPr txBox="1"/>
              <p:nvPr/>
            </p:nvSpPr>
            <p:spPr>
              <a:xfrm>
                <a:off x="3359150" y="2778125"/>
                <a:ext cx="282574" cy="519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2800" b="0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]</a:t>
                </a:r>
              </a:p>
            </p:txBody>
          </p:sp>
          <p:cxnSp>
            <p:nvCxnSpPr>
              <p:cNvPr id="268" name="Shape 268"/>
              <p:cNvCxnSpPr/>
              <p:nvPr/>
            </p:nvCxnSpPr>
            <p:spPr>
              <a:xfrm>
                <a:off x="3509962" y="3073400"/>
                <a:ext cx="295275" cy="0"/>
              </a:xfrm>
              <a:prstGeom prst="straightConnector1">
                <a:avLst/>
              </a:prstGeom>
              <a:noFill/>
              <a:ln w="19050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269" name="Shape 269"/>
            <p:cNvGrpSpPr/>
            <p:nvPr/>
          </p:nvGrpSpPr>
          <p:grpSpPr>
            <a:xfrm>
              <a:off x="3373436" y="4187825"/>
              <a:ext cx="446087" cy="519112"/>
              <a:chOff x="3359150" y="2778125"/>
              <a:chExt cx="446087" cy="519112"/>
            </a:xfrm>
          </p:grpSpPr>
          <p:sp>
            <p:nvSpPr>
              <p:cNvPr id="270" name="Shape 270"/>
              <p:cNvSpPr txBox="1"/>
              <p:nvPr/>
            </p:nvSpPr>
            <p:spPr>
              <a:xfrm>
                <a:off x="3359150" y="2778125"/>
                <a:ext cx="282574" cy="519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2800" b="0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]</a:t>
                </a:r>
              </a:p>
            </p:txBody>
          </p:sp>
          <p:cxnSp>
            <p:nvCxnSpPr>
              <p:cNvPr id="271" name="Shape 271"/>
              <p:cNvCxnSpPr/>
              <p:nvPr/>
            </p:nvCxnSpPr>
            <p:spPr>
              <a:xfrm>
                <a:off x="3509962" y="3073400"/>
                <a:ext cx="295275" cy="0"/>
              </a:xfrm>
              <a:prstGeom prst="straightConnector1">
                <a:avLst/>
              </a:prstGeom>
              <a:noFill/>
              <a:ln w="19050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272" name="Shape 272"/>
            <p:cNvGrpSpPr/>
            <p:nvPr/>
          </p:nvGrpSpPr>
          <p:grpSpPr>
            <a:xfrm>
              <a:off x="3373436" y="4540250"/>
              <a:ext cx="446087" cy="519112"/>
              <a:chOff x="3359150" y="2778125"/>
              <a:chExt cx="446087" cy="519112"/>
            </a:xfrm>
          </p:grpSpPr>
          <p:sp>
            <p:nvSpPr>
              <p:cNvPr id="273" name="Shape 273"/>
              <p:cNvSpPr txBox="1"/>
              <p:nvPr/>
            </p:nvSpPr>
            <p:spPr>
              <a:xfrm>
                <a:off x="3359150" y="2778125"/>
                <a:ext cx="282574" cy="519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2800" b="0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]</a:t>
                </a:r>
              </a:p>
            </p:txBody>
          </p:sp>
          <p:cxnSp>
            <p:nvCxnSpPr>
              <p:cNvPr id="274" name="Shape 274"/>
              <p:cNvCxnSpPr/>
              <p:nvPr/>
            </p:nvCxnSpPr>
            <p:spPr>
              <a:xfrm>
                <a:off x="3509962" y="3073400"/>
                <a:ext cx="295275" cy="0"/>
              </a:xfrm>
              <a:prstGeom prst="straightConnector1">
                <a:avLst/>
              </a:prstGeom>
              <a:noFill/>
              <a:ln w="19050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275" name="Shape 275"/>
            <p:cNvGrpSpPr/>
            <p:nvPr/>
          </p:nvGrpSpPr>
          <p:grpSpPr>
            <a:xfrm>
              <a:off x="3373436" y="4892675"/>
              <a:ext cx="446087" cy="519112"/>
              <a:chOff x="3359150" y="2778125"/>
              <a:chExt cx="446087" cy="519112"/>
            </a:xfrm>
          </p:grpSpPr>
          <p:sp>
            <p:nvSpPr>
              <p:cNvPr id="276" name="Shape 276"/>
              <p:cNvSpPr txBox="1"/>
              <p:nvPr/>
            </p:nvSpPr>
            <p:spPr>
              <a:xfrm>
                <a:off x="3359150" y="2778125"/>
                <a:ext cx="282574" cy="519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Arial"/>
                  <a:buNone/>
                </a:pPr>
                <a:r>
                  <a:rPr lang="en-US" sz="2800" b="0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]</a:t>
                </a:r>
              </a:p>
            </p:txBody>
          </p:sp>
          <p:cxnSp>
            <p:nvCxnSpPr>
              <p:cNvPr id="277" name="Shape 277"/>
              <p:cNvCxnSpPr/>
              <p:nvPr/>
            </p:nvCxnSpPr>
            <p:spPr>
              <a:xfrm>
                <a:off x="3509962" y="3073400"/>
                <a:ext cx="295275" cy="0"/>
              </a:xfrm>
              <a:prstGeom prst="straightConnector1">
                <a:avLst/>
              </a:prstGeom>
              <a:noFill/>
              <a:ln w="19050" cap="flat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sp>
        <p:nvSpPr>
          <p:cNvPr id="278" name="Shape 278"/>
          <p:cNvSpPr txBox="1"/>
          <p:nvPr/>
        </p:nvSpPr>
        <p:spPr>
          <a:xfrm>
            <a:off x="3779837" y="2795586"/>
            <a:ext cx="438150" cy="25923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</a:p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</a:p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</a:p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</a:p>
        </p:txBody>
      </p:sp>
      <p:cxnSp>
        <p:nvCxnSpPr>
          <p:cNvPr id="279" name="Shape 279"/>
          <p:cNvCxnSpPr/>
          <p:nvPr/>
        </p:nvCxnSpPr>
        <p:spPr>
          <a:xfrm>
            <a:off x="7407275" y="5670550"/>
            <a:ext cx="401637" cy="0"/>
          </a:xfrm>
          <a:prstGeom prst="straightConnector1">
            <a:avLst/>
          </a:prstGeom>
          <a:noFill/>
          <a:ln w="19050" cap="flat">
            <a:solidFill>
              <a:srgbClr val="FFCC66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80" name="Shape 280"/>
          <p:cNvSpPr/>
          <p:nvPr/>
        </p:nvSpPr>
        <p:spPr>
          <a:xfrm>
            <a:off x="5514975" y="4471987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5934075" y="4710112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6343650" y="4929187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6743700" y="5157787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7172325" y="5386387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7562850" y="5614987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7972425" y="5843587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Shape 287"/>
          <p:cNvSpPr/>
          <p:nvPr/>
        </p:nvSpPr>
        <p:spPr>
          <a:xfrm>
            <a:off x="5724525" y="3014661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6124575" y="2500311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6534150" y="2138361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6943725" y="1933575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7353300" y="1933575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Shape 292"/>
          <p:cNvSpPr/>
          <p:nvPr/>
        </p:nvSpPr>
        <p:spPr>
          <a:xfrm>
            <a:off x="7762875" y="2128836"/>
            <a:ext cx="101599" cy="101599"/>
          </a:xfrm>
          <a:prstGeom prst="ellipse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3" name="Shape 293"/>
          <p:cNvCxnSpPr/>
          <p:nvPr/>
        </p:nvCxnSpPr>
        <p:spPr>
          <a:xfrm>
            <a:off x="5434012" y="4451350"/>
            <a:ext cx="2846387" cy="1582737"/>
          </a:xfrm>
          <a:prstGeom prst="straightConnector1">
            <a:avLst/>
          </a:prstGeom>
          <a:noFill/>
          <a:ln w="38100" cap="flat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94" name="Shape 294"/>
          <p:cNvSpPr/>
          <p:nvPr/>
        </p:nvSpPr>
        <p:spPr>
          <a:xfrm>
            <a:off x="5364162" y="1939925"/>
            <a:ext cx="2449512" cy="1768475"/>
          </a:xfrm>
          <a:custGeom>
            <a:avLst/>
            <a:gdLst/>
            <a:ahLst/>
            <a:cxnLst/>
            <a:rect l="0" t="0" r="0" b="0"/>
            <a:pathLst>
              <a:path w="1543" h="1114" extrusionOk="0">
                <a:moveTo>
                  <a:pt x="0" y="1114"/>
                </a:moveTo>
                <a:cubicBezTo>
                  <a:pt x="85" y="970"/>
                  <a:pt x="171" y="826"/>
                  <a:pt x="256" y="704"/>
                </a:cubicBezTo>
                <a:cubicBezTo>
                  <a:pt x="341" y="582"/>
                  <a:pt x="425" y="477"/>
                  <a:pt x="512" y="384"/>
                </a:cubicBezTo>
                <a:cubicBezTo>
                  <a:pt x="599" y="291"/>
                  <a:pt x="690" y="208"/>
                  <a:pt x="775" y="148"/>
                </a:cubicBezTo>
                <a:cubicBezTo>
                  <a:pt x="860" y="88"/>
                  <a:pt x="940" y="47"/>
                  <a:pt x="1024" y="26"/>
                </a:cubicBezTo>
                <a:cubicBezTo>
                  <a:pt x="1108" y="5"/>
                  <a:pt x="1194" y="0"/>
                  <a:pt x="1280" y="20"/>
                </a:cubicBezTo>
                <a:cubicBezTo>
                  <a:pt x="1366" y="40"/>
                  <a:pt x="1454" y="94"/>
                  <a:pt x="1543" y="148"/>
                </a:cubicBezTo>
              </a:path>
            </a:pathLst>
          </a:custGeom>
          <a:noFill/>
          <a:ln w="38100" cap="flat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Shape 295"/>
          <p:cNvSpPr txBox="1"/>
          <p:nvPr/>
        </p:nvSpPr>
        <p:spPr>
          <a:xfrm>
            <a:off x="7877175" y="2052636"/>
            <a:ext cx="454024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</a:t>
            </a:r>
          </a:p>
        </p:txBody>
      </p:sp>
      <p:sp>
        <p:nvSpPr>
          <p:cNvPr id="296" name="Shape 296"/>
          <p:cNvSpPr txBox="1"/>
          <p:nvPr/>
        </p:nvSpPr>
        <p:spPr>
          <a:xfrm>
            <a:off x="8178800" y="5719762"/>
            <a:ext cx="500062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</a:t>
            </a:r>
          </a:p>
        </p:txBody>
      </p:sp>
      <p:sp>
        <p:nvSpPr>
          <p:cNvPr id="297" name="Shape 297"/>
          <p:cNvSpPr txBox="1"/>
          <p:nvPr/>
        </p:nvSpPr>
        <p:spPr>
          <a:xfrm>
            <a:off x="6456362" y="1016000"/>
            <a:ext cx="1454149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Utility</a:t>
            </a:r>
          </a:p>
        </p:txBody>
      </p:sp>
      <p:sp>
        <p:nvSpPr>
          <p:cNvPr id="298" name="Shape 298"/>
          <p:cNvSpPr txBox="1"/>
          <p:nvPr/>
        </p:nvSpPr>
        <p:spPr>
          <a:xfrm>
            <a:off x="6280150" y="4054475"/>
            <a:ext cx="1849436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Marginal Utility</a:t>
            </a:r>
          </a:p>
        </p:txBody>
      </p:sp>
      <p:sp>
        <p:nvSpPr>
          <p:cNvPr id="299" name="Shape 299"/>
          <p:cNvSpPr txBox="1"/>
          <p:nvPr/>
        </p:nvSpPr>
        <p:spPr>
          <a:xfrm>
            <a:off x="5772150" y="6284912"/>
            <a:ext cx="2371725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Units Consumed Per Meal</a:t>
            </a:r>
          </a:p>
        </p:txBody>
      </p:sp>
      <p:sp>
        <p:nvSpPr>
          <p:cNvPr id="300" name="Shape 300"/>
          <p:cNvSpPr txBox="1"/>
          <p:nvPr/>
        </p:nvSpPr>
        <p:spPr>
          <a:xfrm>
            <a:off x="5773737" y="3836987"/>
            <a:ext cx="2371725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Units Consumed Per Meal</a:t>
            </a:r>
          </a:p>
        </p:txBody>
      </p:sp>
      <p:sp>
        <p:nvSpPr>
          <p:cNvPr id="301" name="Shape 301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8305799" cy="120649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Theory of Consumer Behavior</a:t>
            </a:r>
          </a:p>
        </p:txBody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977900" y="1357312"/>
            <a:ext cx="8166099" cy="51196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Key dimensions of the consumer problem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Rational behavior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Preferences 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Budget constraint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132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Prices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title"/>
          </p:nvPr>
        </p:nvSpPr>
        <p:spPr>
          <a:xfrm>
            <a:off x="825500" y="0"/>
            <a:ext cx="8318500" cy="123189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Theory of Consumer Behavior</a:t>
            </a:r>
          </a:p>
        </p:txBody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1130300" y="1547812"/>
            <a:ext cx="7086600" cy="48275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Find utility maximizing combination of goods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Utility maximizing rule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Allocate income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Last dollar spent on each good yields same marginal utility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132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Marginal utility per dollar</a:t>
            </a:r>
          </a:p>
        </p:txBody>
      </p:sp>
      <p:sp>
        <p:nvSpPr>
          <p:cNvPr id="315" name="Shape 315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/>
          <p:nvPr/>
        </p:nvSpPr>
        <p:spPr>
          <a:xfrm>
            <a:off x="1730375" y="1817686"/>
            <a:ext cx="7119936" cy="2101849"/>
          </a:xfrm>
          <a:prstGeom prst="rect">
            <a:avLst/>
          </a:prstGeom>
          <a:solidFill>
            <a:srgbClr val="CCFFCC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Shape 321"/>
          <p:cNvSpPr txBox="1">
            <a:spLocks noGrp="1"/>
          </p:cNvSpPr>
          <p:nvPr>
            <p:ph type="title"/>
          </p:nvPr>
        </p:nvSpPr>
        <p:spPr>
          <a:xfrm>
            <a:off x="844550" y="0"/>
            <a:ext cx="8299449" cy="106679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Numerical Example</a:t>
            </a:r>
          </a:p>
        </p:txBody>
      </p:sp>
      <p:sp>
        <p:nvSpPr>
          <p:cNvPr id="322" name="Shape 322"/>
          <p:cNvSpPr txBox="1"/>
          <p:nvPr/>
        </p:nvSpPr>
        <p:spPr>
          <a:xfrm>
            <a:off x="1654175" y="1000125"/>
            <a:ext cx="7237411" cy="8080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Combinations of apples and oranges obtainable with an income of $10</a:t>
            </a:r>
          </a:p>
        </p:txBody>
      </p:sp>
      <p:sp>
        <p:nvSpPr>
          <p:cNvPr id="323" name="Shape 323"/>
          <p:cNvSpPr txBox="1"/>
          <p:nvPr/>
        </p:nvSpPr>
        <p:spPr>
          <a:xfrm>
            <a:off x="1884361" y="3121025"/>
            <a:ext cx="104774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(1)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Unit of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</a:t>
            </a:r>
          </a:p>
        </p:txBody>
      </p:sp>
      <p:grpSp>
        <p:nvGrpSpPr>
          <p:cNvPr id="324" name="Shape 324"/>
          <p:cNvGrpSpPr/>
          <p:nvPr/>
        </p:nvGrpSpPr>
        <p:grpSpPr>
          <a:xfrm>
            <a:off x="3298825" y="2887661"/>
            <a:ext cx="4062412" cy="1025525"/>
            <a:chOff x="3298825" y="2887661"/>
            <a:chExt cx="4062412" cy="1025525"/>
          </a:xfrm>
        </p:grpSpPr>
        <p:sp>
          <p:nvSpPr>
            <p:cNvPr id="325" name="Shape 325"/>
            <p:cNvSpPr txBox="1"/>
            <p:nvPr/>
          </p:nvSpPr>
          <p:spPr>
            <a:xfrm>
              <a:off x="3298825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  <p:sp>
          <p:nvSpPr>
            <p:cNvPr id="326" name="Shape 326"/>
            <p:cNvSpPr txBox="1"/>
            <p:nvPr/>
          </p:nvSpPr>
          <p:spPr>
            <a:xfrm>
              <a:off x="6237287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</p:grpSp>
      <p:grpSp>
        <p:nvGrpSpPr>
          <p:cNvPr id="327" name="Shape 327"/>
          <p:cNvGrpSpPr/>
          <p:nvPr/>
        </p:nvGrpSpPr>
        <p:grpSpPr>
          <a:xfrm>
            <a:off x="4533900" y="2654300"/>
            <a:ext cx="4252911" cy="1258887"/>
            <a:chOff x="4533900" y="2654300"/>
            <a:chExt cx="4252911" cy="1258887"/>
          </a:xfrm>
        </p:grpSpPr>
        <p:sp>
          <p:nvSpPr>
            <p:cNvPr id="328" name="Shape 328"/>
            <p:cNvSpPr txBox="1"/>
            <p:nvPr/>
          </p:nvSpPr>
          <p:spPr>
            <a:xfrm>
              <a:off x="4533900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  <p:sp>
          <p:nvSpPr>
            <p:cNvPr id="329" name="Shape 329"/>
            <p:cNvSpPr txBox="1"/>
            <p:nvPr/>
          </p:nvSpPr>
          <p:spPr>
            <a:xfrm>
              <a:off x="7472361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</p:grpSp>
      <p:grpSp>
        <p:nvGrpSpPr>
          <p:cNvPr id="330" name="Shape 330"/>
          <p:cNvGrpSpPr/>
          <p:nvPr/>
        </p:nvGrpSpPr>
        <p:grpSpPr>
          <a:xfrm>
            <a:off x="3243261" y="1854200"/>
            <a:ext cx="2613025" cy="804861"/>
            <a:chOff x="3243261" y="1854200"/>
            <a:chExt cx="2613025" cy="804861"/>
          </a:xfrm>
        </p:grpSpPr>
        <p:sp>
          <p:nvSpPr>
            <p:cNvPr id="331" name="Shape 331"/>
            <p:cNvSpPr txBox="1"/>
            <p:nvPr/>
          </p:nvSpPr>
          <p:spPr>
            <a:xfrm>
              <a:off x="3606800" y="1854200"/>
              <a:ext cx="2125662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(2)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Apple (product 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Price = $1</a:t>
              </a:r>
            </a:p>
          </p:txBody>
        </p:sp>
        <p:cxnSp>
          <p:nvCxnSpPr>
            <p:cNvPr id="332" name="Shape 332"/>
            <p:cNvCxnSpPr/>
            <p:nvPr/>
          </p:nvCxnSpPr>
          <p:spPr>
            <a:xfrm>
              <a:off x="3243261" y="2654300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99003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333" name="Shape 333"/>
          <p:cNvGrpSpPr/>
          <p:nvPr/>
        </p:nvGrpSpPr>
        <p:grpSpPr>
          <a:xfrm>
            <a:off x="6184900" y="1863725"/>
            <a:ext cx="2613025" cy="804861"/>
            <a:chOff x="6184900" y="1863725"/>
            <a:chExt cx="2613025" cy="804861"/>
          </a:xfrm>
        </p:grpSpPr>
        <p:sp>
          <p:nvSpPr>
            <p:cNvPr id="334" name="Shape 334"/>
            <p:cNvSpPr txBox="1"/>
            <p:nvPr/>
          </p:nvSpPr>
          <p:spPr>
            <a:xfrm>
              <a:off x="6459537" y="1863725"/>
              <a:ext cx="2300286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(3)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Orange (product 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Price = $2</a:t>
              </a:r>
            </a:p>
          </p:txBody>
        </p:sp>
        <p:cxnSp>
          <p:nvCxnSpPr>
            <p:cNvPr id="335" name="Shape 335"/>
            <p:cNvCxnSpPr/>
            <p:nvPr/>
          </p:nvCxnSpPr>
          <p:spPr>
            <a:xfrm>
              <a:off x="6184900" y="2651125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669900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336" name="Shape 336"/>
          <p:cNvGrpSpPr/>
          <p:nvPr/>
        </p:nvGrpSpPr>
        <p:grpSpPr>
          <a:xfrm>
            <a:off x="1843086" y="3898900"/>
            <a:ext cx="5189538" cy="2759075"/>
            <a:chOff x="1843086" y="3898900"/>
            <a:chExt cx="5189538" cy="2759075"/>
          </a:xfrm>
        </p:grpSpPr>
        <p:sp>
          <p:nvSpPr>
            <p:cNvPr id="337" name="Shape 337"/>
            <p:cNvSpPr txBox="1"/>
            <p:nvPr/>
          </p:nvSpPr>
          <p:spPr>
            <a:xfrm>
              <a:off x="1843086" y="3898900"/>
              <a:ext cx="1173162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First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Second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Third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Fourth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Fifth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Sixth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Seventh</a:t>
              </a:r>
            </a:p>
          </p:txBody>
        </p:sp>
        <p:sp>
          <p:nvSpPr>
            <p:cNvPr id="338" name="Shape 338"/>
            <p:cNvSpPr txBox="1"/>
            <p:nvPr/>
          </p:nvSpPr>
          <p:spPr>
            <a:xfrm>
              <a:off x="3627437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339" name="Shape 339"/>
            <p:cNvSpPr txBox="1"/>
            <p:nvPr/>
          </p:nvSpPr>
          <p:spPr>
            <a:xfrm>
              <a:off x="6565900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</p:txBody>
        </p:sp>
      </p:grpSp>
      <p:grpSp>
        <p:nvGrpSpPr>
          <p:cNvPr id="340" name="Shape 340"/>
          <p:cNvGrpSpPr/>
          <p:nvPr/>
        </p:nvGrpSpPr>
        <p:grpSpPr>
          <a:xfrm>
            <a:off x="4957762" y="3898900"/>
            <a:ext cx="3405187" cy="2759075"/>
            <a:chOff x="4957762" y="3898900"/>
            <a:chExt cx="3405187" cy="2759075"/>
          </a:xfrm>
        </p:grpSpPr>
        <p:sp>
          <p:nvSpPr>
            <p:cNvPr id="341" name="Shape 341"/>
            <p:cNvSpPr txBox="1"/>
            <p:nvPr/>
          </p:nvSpPr>
          <p:spPr>
            <a:xfrm>
              <a:off x="4957762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342" name="Shape 342"/>
            <p:cNvSpPr txBox="1"/>
            <p:nvPr/>
          </p:nvSpPr>
          <p:spPr>
            <a:xfrm>
              <a:off x="7896225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9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sp>
        <p:nvSpPr>
          <p:cNvPr id="343" name="Shape 343"/>
          <p:cNvSpPr txBox="1"/>
          <p:nvPr/>
        </p:nvSpPr>
        <p:spPr>
          <a:xfrm>
            <a:off x="3429000" y="4354512"/>
            <a:ext cx="2592387" cy="22209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Shape 344"/>
          <p:cNvSpPr txBox="1"/>
          <p:nvPr/>
        </p:nvSpPr>
        <p:spPr>
          <a:xfrm>
            <a:off x="5997575" y="4354512"/>
            <a:ext cx="2754311" cy="22209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Shape 345"/>
          <p:cNvSpPr txBox="1"/>
          <p:nvPr/>
        </p:nvSpPr>
        <p:spPr>
          <a:xfrm>
            <a:off x="1846261" y="4354512"/>
            <a:ext cx="1592262" cy="22209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Shape 346"/>
          <p:cNvSpPr txBox="1"/>
          <p:nvPr/>
        </p:nvSpPr>
        <p:spPr>
          <a:xfrm>
            <a:off x="1841500" y="4821237"/>
            <a:ext cx="6092825" cy="1816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Compare marginal utilities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Then compare per dollar - MU/Price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Choose the highest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Check budget - proceed to next item </a:t>
            </a:r>
          </a:p>
        </p:txBody>
      </p:sp>
      <p:grpSp>
        <p:nvGrpSpPr>
          <p:cNvPr id="347" name="Shape 347"/>
          <p:cNvGrpSpPr/>
          <p:nvPr/>
        </p:nvGrpSpPr>
        <p:grpSpPr>
          <a:xfrm>
            <a:off x="3616325" y="3892550"/>
            <a:ext cx="3430587" cy="500062"/>
            <a:chOff x="3616325" y="3892550"/>
            <a:chExt cx="3430587" cy="500062"/>
          </a:xfrm>
        </p:grpSpPr>
        <p:sp>
          <p:nvSpPr>
            <p:cNvPr id="348" name="Shape 348"/>
            <p:cNvSpPr/>
            <p:nvPr/>
          </p:nvSpPr>
          <p:spPr>
            <a:xfrm>
              <a:off x="3616325" y="3892550"/>
              <a:ext cx="500062" cy="500062"/>
            </a:xfrm>
            <a:prstGeom prst="ellipse">
              <a:avLst/>
            </a:prstGeom>
            <a:noFill/>
            <a:ln w="38100" cap="flat">
              <a:solidFill>
                <a:srgbClr val="9900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Shape 349"/>
            <p:cNvSpPr/>
            <p:nvPr/>
          </p:nvSpPr>
          <p:spPr>
            <a:xfrm>
              <a:off x="6546850" y="3892550"/>
              <a:ext cx="500062" cy="500062"/>
            </a:xfrm>
            <a:prstGeom prst="ellipse">
              <a:avLst/>
            </a:prstGeom>
            <a:noFill/>
            <a:ln w="38100" cap="flat">
              <a:solidFill>
                <a:srgbClr val="9900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0" name="Shape 350"/>
          <p:cNvGrpSpPr/>
          <p:nvPr/>
        </p:nvGrpSpPr>
        <p:grpSpPr>
          <a:xfrm>
            <a:off x="4946650" y="3892550"/>
            <a:ext cx="3430587" cy="500062"/>
            <a:chOff x="4946650" y="3892550"/>
            <a:chExt cx="3430587" cy="500062"/>
          </a:xfrm>
        </p:grpSpPr>
        <p:sp>
          <p:nvSpPr>
            <p:cNvPr id="351" name="Shape 351"/>
            <p:cNvSpPr/>
            <p:nvPr/>
          </p:nvSpPr>
          <p:spPr>
            <a:xfrm>
              <a:off x="4946650" y="3892550"/>
              <a:ext cx="500062" cy="500062"/>
            </a:xfrm>
            <a:prstGeom prst="ellipse">
              <a:avLst/>
            </a:prstGeom>
            <a:noFill/>
            <a:ln w="38100" cap="flat">
              <a:solidFill>
                <a:srgbClr val="9900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Shape 352"/>
            <p:cNvSpPr/>
            <p:nvPr/>
          </p:nvSpPr>
          <p:spPr>
            <a:xfrm>
              <a:off x="7877175" y="3892550"/>
              <a:ext cx="500062" cy="500062"/>
            </a:xfrm>
            <a:prstGeom prst="ellipse">
              <a:avLst/>
            </a:prstGeom>
            <a:noFill/>
            <a:ln w="38100" cap="flat">
              <a:solidFill>
                <a:srgbClr val="9900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53" name="Shape 35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121150" y="2865436"/>
            <a:ext cx="792162" cy="1566861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Shape 354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/>
        </p:nvSpPr>
        <p:spPr>
          <a:xfrm>
            <a:off x="1730375" y="1817686"/>
            <a:ext cx="7119936" cy="2101849"/>
          </a:xfrm>
          <a:prstGeom prst="rect">
            <a:avLst/>
          </a:prstGeom>
          <a:solidFill>
            <a:srgbClr val="CCFFCC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Shape 360"/>
          <p:cNvSpPr txBox="1">
            <a:spLocks noGrp="1"/>
          </p:cNvSpPr>
          <p:nvPr>
            <p:ph type="title"/>
          </p:nvPr>
        </p:nvSpPr>
        <p:spPr>
          <a:xfrm>
            <a:off x="844550" y="0"/>
            <a:ext cx="8299449" cy="1066799"/>
          </a:xfrm>
          <a:prstGeom prst="rect">
            <a:avLst/>
          </a:prstGeom>
          <a:solidFill>
            <a:srgbClr val="B6E0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Numerical Example</a:t>
            </a:r>
          </a:p>
        </p:txBody>
      </p:sp>
      <p:sp>
        <p:nvSpPr>
          <p:cNvPr id="361" name="Shape 361"/>
          <p:cNvSpPr txBox="1"/>
          <p:nvPr/>
        </p:nvSpPr>
        <p:spPr>
          <a:xfrm>
            <a:off x="1603375" y="1025525"/>
            <a:ext cx="7237411" cy="8080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Combinations of apples and oranges obtainable with an income of $10</a:t>
            </a:r>
          </a:p>
        </p:txBody>
      </p:sp>
      <p:sp>
        <p:nvSpPr>
          <p:cNvPr id="362" name="Shape 362"/>
          <p:cNvSpPr txBox="1"/>
          <p:nvPr/>
        </p:nvSpPr>
        <p:spPr>
          <a:xfrm>
            <a:off x="1884361" y="3121025"/>
            <a:ext cx="104774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(1)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Unit of</a:t>
            </a: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</a:t>
            </a:r>
          </a:p>
        </p:txBody>
      </p:sp>
      <p:grpSp>
        <p:nvGrpSpPr>
          <p:cNvPr id="363" name="Shape 363"/>
          <p:cNvGrpSpPr/>
          <p:nvPr/>
        </p:nvGrpSpPr>
        <p:grpSpPr>
          <a:xfrm>
            <a:off x="3298825" y="2887661"/>
            <a:ext cx="4062412" cy="1025525"/>
            <a:chOff x="3298825" y="2887661"/>
            <a:chExt cx="4062412" cy="1025525"/>
          </a:xfrm>
        </p:grpSpPr>
        <p:sp>
          <p:nvSpPr>
            <p:cNvPr id="364" name="Shape 364"/>
            <p:cNvSpPr txBox="1"/>
            <p:nvPr/>
          </p:nvSpPr>
          <p:spPr>
            <a:xfrm>
              <a:off x="3298825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  <p:sp>
          <p:nvSpPr>
            <p:cNvPr id="365" name="Shape 365"/>
            <p:cNvSpPr txBox="1"/>
            <p:nvPr/>
          </p:nvSpPr>
          <p:spPr>
            <a:xfrm>
              <a:off x="6237287" y="2887661"/>
              <a:ext cx="1123950" cy="10255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Utility,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Utils</a:t>
              </a:r>
            </a:p>
          </p:txBody>
        </p:sp>
      </p:grpSp>
      <p:grpSp>
        <p:nvGrpSpPr>
          <p:cNvPr id="366" name="Shape 366"/>
          <p:cNvGrpSpPr/>
          <p:nvPr/>
        </p:nvGrpSpPr>
        <p:grpSpPr>
          <a:xfrm>
            <a:off x="4533900" y="2654300"/>
            <a:ext cx="4252911" cy="1258887"/>
            <a:chOff x="4533900" y="2654300"/>
            <a:chExt cx="4252911" cy="1258887"/>
          </a:xfrm>
        </p:grpSpPr>
        <p:sp>
          <p:nvSpPr>
            <p:cNvPr id="367" name="Shape 367"/>
            <p:cNvSpPr txBox="1"/>
            <p:nvPr/>
          </p:nvSpPr>
          <p:spPr>
            <a:xfrm>
              <a:off x="4533900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  <p:sp>
          <p:nvSpPr>
            <p:cNvPr id="368" name="Shape 368"/>
            <p:cNvSpPr txBox="1"/>
            <p:nvPr/>
          </p:nvSpPr>
          <p:spPr>
            <a:xfrm>
              <a:off x="7472361" y="2654300"/>
              <a:ext cx="1314449" cy="12588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Marginal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Utility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 Dollar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(MU/Price)</a:t>
              </a:r>
            </a:p>
          </p:txBody>
        </p:sp>
      </p:grpSp>
      <p:grpSp>
        <p:nvGrpSpPr>
          <p:cNvPr id="369" name="Shape 369"/>
          <p:cNvGrpSpPr/>
          <p:nvPr/>
        </p:nvGrpSpPr>
        <p:grpSpPr>
          <a:xfrm>
            <a:off x="3243261" y="1866900"/>
            <a:ext cx="2613025" cy="804861"/>
            <a:chOff x="3243261" y="1866900"/>
            <a:chExt cx="2613025" cy="804861"/>
          </a:xfrm>
        </p:grpSpPr>
        <p:sp>
          <p:nvSpPr>
            <p:cNvPr id="370" name="Shape 370"/>
            <p:cNvSpPr txBox="1"/>
            <p:nvPr/>
          </p:nvSpPr>
          <p:spPr>
            <a:xfrm>
              <a:off x="3556000" y="1866900"/>
              <a:ext cx="2125662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(2)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Apple (product A)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90033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990033"/>
                  </a:solidFill>
                  <a:latin typeface="Arial"/>
                  <a:ea typeface="Arial"/>
                  <a:cs typeface="Arial"/>
                  <a:sym typeface="Arial"/>
                </a:rPr>
                <a:t>Price = $1</a:t>
              </a:r>
            </a:p>
          </p:txBody>
        </p:sp>
        <p:cxnSp>
          <p:nvCxnSpPr>
            <p:cNvPr id="371" name="Shape 371"/>
            <p:cNvCxnSpPr/>
            <p:nvPr/>
          </p:nvCxnSpPr>
          <p:spPr>
            <a:xfrm>
              <a:off x="3243261" y="2654300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99003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372" name="Shape 372"/>
          <p:cNvGrpSpPr/>
          <p:nvPr/>
        </p:nvGrpSpPr>
        <p:grpSpPr>
          <a:xfrm>
            <a:off x="6184900" y="1863725"/>
            <a:ext cx="2613025" cy="804861"/>
            <a:chOff x="6184900" y="1863725"/>
            <a:chExt cx="2613025" cy="804861"/>
          </a:xfrm>
        </p:grpSpPr>
        <p:sp>
          <p:nvSpPr>
            <p:cNvPr id="373" name="Shape 373"/>
            <p:cNvSpPr txBox="1"/>
            <p:nvPr/>
          </p:nvSpPr>
          <p:spPr>
            <a:xfrm>
              <a:off x="6345237" y="1863725"/>
              <a:ext cx="2300286" cy="8048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(3)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Orange (product B)</a:t>
              </a:r>
            </a:p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99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669900"/>
                  </a:solidFill>
                  <a:latin typeface="Arial"/>
                  <a:ea typeface="Arial"/>
                  <a:cs typeface="Arial"/>
                  <a:sym typeface="Arial"/>
                </a:rPr>
                <a:t>Price = $2</a:t>
              </a:r>
            </a:p>
          </p:txBody>
        </p:sp>
        <p:cxnSp>
          <p:nvCxnSpPr>
            <p:cNvPr id="374" name="Shape 374"/>
            <p:cNvCxnSpPr/>
            <p:nvPr/>
          </p:nvCxnSpPr>
          <p:spPr>
            <a:xfrm>
              <a:off x="6184900" y="2651125"/>
              <a:ext cx="2613025" cy="0"/>
            </a:xfrm>
            <a:prstGeom prst="straightConnector1">
              <a:avLst/>
            </a:prstGeom>
            <a:noFill/>
            <a:ln w="57150" cap="flat">
              <a:solidFill>
                <a:srgbClr val="669900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375" name="Shape 375"/>
          <p:cNvGrpSpPr/>
          <p:nvPr/>
        </p:nvGrpSpPr>
        <p:grpSpPr>
          <a:xfrm>
            <a:off x="1843086" y="3898900"/>
            <a:ext cx="5189538" cy="2759075"/>
            <a:chOff x="1843086" y="3898900"/>
            <a:chExt cx="5189538" cy="2759075"/>
          </a:xfrm>
        </p:grpSpPr>
        <p:sp>
          <p:nvSpPr>
            <p:cNvPr id="376" name="Shape 376"/>
            <p:cNvSpPr txBox="1"/>
            <p:nvPr/>
          </p:nvSpPr>
          <p:spPr>
            <a:xfrm>
              <a:off x="1843086" y="3898900"/>
              <a:ext cx="1173162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First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Second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Third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Fourth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Fifth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Sixth</a:t>
              </a:r>
            </a:p>
            <a:p>
              <a:pPr marL="0" marR="0" lvl="0" indent="0" algn="l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Seventh</a:t>
              </a:r>
            </a:p>
          </p:txBody>
        </p:sp>
        <p:sp>
          <p:nvSpPr>
            <p:cNvPr id="377" name="Shape 377"/>
            <p:cNvSpPr txBox="1"/>
            <p:nvPr/>
          </p:nvSpPr>
          <p:spPr>
            <a:xfrm>
              <a:off x="3627437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378" name="Shape 378"/>
            <p:cNvSpPr txBox="1"/>
            <p:nvPr/>
          </p:nvSpPr>
          <p:spPr>
            <a:xfrm>
              <a:off x="6565900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</p:txBody>
        </p:sp>
      </p:grpSp>
      <p:grpSp>
        <p:nvGrpSpPr>
          <p:cNvPr id="379" name="Shape 379"/>
          <p:cNvGrpSpPr/>
          <p:nvPr/>
        </p:nvGrpSpPr>
        <p:grpSpPr>
          <a:xfrm>
            <a:off x="4957762" y="3898900"/>
            <a:ext cx="3405187" cy="2759075"/>
            <a:chOff x="4957762" y="3898900"/>
            <a:chExt cx="3405187" cy="2759075"/>
          </a:xfrm>
        </p:grpSpPr>
        <p:sp>
          <p:nvSpPr>
            <p:cNvPr id="380" name="Shape 380"/>
            <p:cNvSpPr txBox="1"/>
            <p:nvPr/>
          </p:nvSpPr>
          <p:spPr>
            <a:xfrm>
              <a:off x="4957762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381" name="Shape 381"/>
            <p:cNvSpPr txBox="1"/>
            <p:nvPr/>
          </p:nvSpPr>
          <p:spPr>
            <a:xfrm>
              <a:off x="7896225" y="3898900"/>
              <a:ext cx="466725" cy="27590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9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  <a:p>
              <a:pPr marL="0" marR="0" lvl="0" indent="0" algn="r" rtl="0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0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sp>
        <p:nvSpPr>
          <p:cNvPr id="382" name="Shape 382"/>
          <p:cNvSpPr txBox="1"/>
          <p:nvPr/>
        </p:nvSpPr>
        <p:spPr>
          <a:xfrm>
            <a:off x="3429000" y="4354512"/>
            <a:ext cx="2592387" cy="22209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Shape 383"/>
          <p:cNvSpPr txBox="1"/>
          <p:nvPr/>
        </p:nvSpPr>
        <p:spPr>
          <a:xfrm>
            <a:off x="5997575" y="4702175"/>
            <a:ext cx="2754311" cy="18732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Shape 384"/>
          <p:cNvSpPr txBox="1"/>
          <p:nvPr/>
        </p:nvSpPr>
        <p:spPr>
          <a:xfrm>
            <a:off x="1846261" y="4702175"/>
            <a:ext cx="1592262" cy="18732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Shape 385"/>
          <p:cNvSpPr txBox="1"/>
          <p:nvPr/>
        </p:nvSpPr>
        <p:spPr>
          <a:xfrm>
            <a:off x="1841500" y="4821237"/>
            <a:ext cx="6807199" cy="18002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Again, compare per dollar - MU/Price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Choose the highest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Buy one of each – budget has $5 left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Proceed to next item </a:t>
            </a:r>
          </a:p>
        </p:txBody>
      </p:sp>
      <p:sp>
        <p:nvSpPr>
          <p:cNvPr id="386" name="Shape 386"/>
          <p:cNvSpPr/>
          <p:nvPr/>
        </p:nvSpPr>
        <p:spPr>
          <a:xfrm>
            <a:off x="4946650" y="3892550"/>
            <a:ext cx="500062" cy="500062"/>
          </a:xfrm>
          <a:prstGeom prst="ellipse">
            <a:avLst/>
          </a:prstGeom>
          <a:noFill/>
          <a:ln w="38100" cap="flat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Shape 387"/>
          <p:cNvSpPr/>
          <p:nvPr/>
        </p:nvSpPr>
        <p:spPr>
          <a:xfrm>
            <a:off x="7877175" y="4281487"/>
            <a:ext cx="500062" cy="500062"/>
          </a:xfrm>
          <a:prstGeom prst="ellipse">
            <a:avLst/>
          </a:prstGeom>
          <a:noFill/>
          <a:ln w="38100" cap="flat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8" name="Shape 3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4861" y="4346575"/>
            <a:ext cx="217487" cy="32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Shape 3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10212" y="3954462"/>
            <a:ext cx="217487" cy="320675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Shape 390"/>
          <p:cNvSpPr txBox="1"/>
          <p:nvPr/>
        </p:nvSpPr>
        <p:spPr>
          <a:xfrm>
            <a:off x="6781800" y="6477000"/>
            <a:ext cx="2133599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1359</Words>
  <Application>Microsoft Office PowerPoint</Application>
  <PresentationFormat>On-screen Show (4:3)</PresentationFormat>
  <Paragraphs>691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1_Custom Design</vt:lpstr>
      <vt:lpstr>2_Custom Design</vt:lpstr>
      <vt:lpstr>PowerPoint Presentation</vt:lpstr>
      <vt:lpstr>Chapter Objectives</vt:lpstr>
      <vt:lpstr>Utility</vt:lpstr>
      <vt:lpstr>Utility</vt:lpstr>
      <vt:lpstr>Utility Graphically</vt:lpstr>
      <vt:lpstr>Theory of Consumer Behavior</vt:lpstr>
      <vt:lpstr>Theory of Consumer Behavior</vt:lpstr>
      <vt:lpstr>Numerical Example</vt:lpstr>
      <vt:lpstr>Numerical Example</vt:lpstr>
      <vt:lpstr>Numerical Example</vt:lpstr>
      <vt:lpstr>Numerical Example</vt:lpstr>
      <vt:lpstr>Numerical Example</vt:lpstr>
      <vt:lpstr>Algebraic Generalization</vt:lpstr>
      <vt:lpstr>Deriving the Demand Curve</vt:lpstr>
      <vt:lpstr>Applications and Extensions</vt:lpstr>
      <vt:lpstr>Behavioral Economics</vt:lpstr>
      <vt:lpstr>Key Terms</vt:lpstr>
      <vt:lpstr>Next Chapter Preview…</vt:lpstr>
      <vt:lpstr>The Budget Line</vt:lpstr>
      <vt:lpstr>Indifference Curves</vt:lpstr>
      <vt:lpstr>Indifference Curve Analysis</vt:lpstr>
      <vt:lpstr>Demand Curve Derived</vt:lpstr>
      <vt:lpstr>Appendix Key Terms</vt:lpstr>
      <vt:lpstr>Next Chapter Preview…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Balazs, Stephen</dc:creator>
  <cp:lastModifiedBy>Administrator</cp:lastModifiedBy>
  <cp:revision>1</cp:revision>
  <dcterms:modified xsi:type="dcterms:W3CDTF">2014-11-20T14:36:01Z</dcterms:modified>
</cp:coreProperties>
</file>